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7.xml" ContentType="application/vnd.openxmlformats-officedocument.presentationml.slide+xml"/>
  <Override PartName="/ppt/slides/slide28.xml" ContentType="application/vnd.openxmlformats-officedocument.presentationml.slide+xml"/>
  <Override PartName="/ppt/presentation.xml" ContentType="application/vnd.openxmlformats-officedocument.presentationml.presentation.main+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Masters/slideMaster1.xml" ContentType="application/vnd.openxmlformats-officedocument.presentationml.slideMaster+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61.xml" ContentType="application/vnd.openxmlformats-officedocument.presentationml.slideLayout+xml"/>
  <Override PartName="/ppt/slideLayouts/slideLayout55.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notesSlides/notesSlide1.xml" ContentType="application/vnd.openxmlformats-officedocument.presentationml.notesSlide+xml"/>
  <Override PartName="/ppt/slideLayouts/slideLayout62.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84.xml" ContentType="application/vnd.openxmlformats-officedocument.presentationml.slideLayout+xml"/>
  <Override PartName="/ppt/notesSlides/notesSlide2.xml" ContentType="application/vnd.openxmlformats-officedocument.presentationml.notesSlide+xml"/>
  <Override PartName="/ppt/slideLayouts/slideLayout69.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65.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83.xml" ContentType="application/vnd.openxmlformats-officedocument.presentationml.slideLayout+xml"/>
  <Override PartName="/ppt/slideLayouts/slideLayout66.xml" ContentType="application/vnd.openxmlformats-officedocument.presentationml.slideLayout+xml"/>
  <Override PartName="/ppt/slideLayouts/slideLayout70.xml" ContentType="application/vnd.openxmlformats-officedocument.presentationml.slideLayout+xml"/>
  <Override PartName="/ppt/slideLayouts/slideLayout77.xml" ContentType="application/vnd.openxmlformats-officedocument.presentationml.slideLayout+xml"/>
  <Override PartName="/ppt/slideLayouts/slideLayout79.xml" ContentType="application/vnd.openxmlformats-officedocument.presentationml.slideLayout+xml"/>
  <Override PartName="/ppt/slideLayouts/slideLayout82.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78.xml" ContentType="application/vnd.openxmlformats-officedocument.presentationml.slideLayout+xml"/>
  <Override PartName="/ppt/slideLayouts/slideLayout64.xml" ContentType="application/vnd.openxmlformats-officedocument.presentationml.slideLayout+xml"/>
  <Override PartName="/ppt/slideLayouts/slideLayout80.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5.xml" ContentType="application/vnd.openxmlformats-officedocument.theme+xml"/>
  <Override PartName="/ppt/theme/themeOverride2.xml" ContentType="application/vnd.openxmlformats-officedocument.themeOverride+xml"/>
  <Override PartName="/ppt/theme/theme1.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8" r:id="rId1"/>
    <p:sldMasterId id="2147483762" r:id="rId2"/>
    <p:sldMasterId id="2147483775" r:id="rId3"/>
    <p:sldMasterId id="2147483788" r:id="rId4"/>
    <p:sldMasterId id="2147483801" r:id="rId5"/>
    <p:sldMasterId id="2147483814" r:id="rId6"/>
    <p:sldMasterId id="2147483932" r:id="rId7"/>
  </p:sldMasterIdLst>
  <p:notesMasterIdLst>
    <p:notesMasterId r:id="rId36"/>
  </p:notesMasterIdLst>
  <p:handoutMasterIdLst>
    <p:handoutMasterId r:id="rId37"/>
  </p:handoutMasterIdLst>
  <p:sldIdLst>
    <p:sldId id="320" r:id="rId8"/>
    <p:sldId id="321" r:id="rId9"/>
    <p:sldId id="322" r:id="rId10"/>
    <p:sldId id="337" r:id="rId11"/>
    <p:sldId id="363" r:id="rId12"/>
    <p:sldId id="364" r:id="rId13"/>
    <p:sldId id="366" r:id="rId14"/>
    <p:sldId id="367" r:id="rId15"/>
    <p:sldId id="368" r:id="rId16"/>
    <p:sldId id="369" r:id="rId17"/>
    <p:sldId id="370" r:id="rId18"/>
    <p:sldId id="371" r:id="rId19"/>
    <p:sldId id="372" r:id="rId20"/>
    <p:sldId id="373" r:id="rId21"/>
    <p:sldId id="374" r:id="rId22"/>
    <p:sldId id="375" r:id="rId23"/>
    <p:sldId id="376" r:id="rId24"/>
    <p:sldId id="342" r:id="rId25"/>
    <p:sldId id="332" r:id="rId26"/>
    <p:sldId id="343" r:id="rId27"/>
    <p:sldId id="351" r:id="rId28"/>
    <p:sldId id="354" r:id="rId29"/>
    <p:sldId id="358" r:id="rId30"/>
    <p:sldId id="362" r:id="rId31"/>
    <p:sldId id="360" r:id="rId32"/>
    <p:sldId id="361" r:id="rId33"/>
    <p:sldId id="334" r:id="rId34"/>
    <p:sldId id="299"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8439" autoAdjust="0"/>
  </p:normalViewPr>
  <p:slideViewPr>
    <p:cSldViewPr>
      <p:cViewPr varScale="1">
        <p:scale>
          <a:sx n="69" d="100"/>
          <a:sy n="69" d="100"/>
        </p:scale>
        <p:origin x="149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ustomXml" Target="../customXml/item2.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AE18E4D3-65D6-4895-BC79-E80813735C6D}" type="datetimeFigureOut">
              <a:rPr lang="en-US" smtClean="0"/>
              <a:pPr/>
              <a:t>9/21/2016</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356BE769-59F1-41E7-8825-DE1265DCC257}" type="slidenum">
              <a:rPr lang="en-US" smtClean="0"/>
              <a:pPr/>
              <a:t>‹#›</a:t>
            </a:fld>
            <a:endParaRPr lang="en-US" dirty="0"/>
          </a:p>
        </p:txBody>
      </p:sp>
    </p:spTree>
    <p:extLst>
      <p:ext uri="{BB962C8B-B14F-4D97-AF65-F5344CB8AC3E}">
        <p14:creationId xmlns:p14="http://schemas.microsoft.com/office/powerpoint/2010/main" val="2599080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D45D54C-B158-4B44-A7B5-B90C149F6256}" type="datetimeFigureOut">
              <a:rPr lang="en-US" smtClean="0"/>
              <a:pPr/>
              <a:t>9/21/2016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933197D0-AFDE-498F-B061-CFD59B11DF66}" type="slidenum">
              <a:rPr lang="en-US" smtClean="0"/>
              <a:pPr/>
              <a:t>‹#›</a:t>
            </a:fld>
            <a:endParaRPr lang="en-US" dirty="0"/>
          </a:p>
        </p:txBody>
      </p:sp>
    </p:spTree>
    <p:extLst>
      <p:ext uri="{BB962C8B-B14F-4D97-AF65-F5344CB8AC3E}">
        <p14:creationId xmlns:p14="http://schemas.microsoft.com/office/powerpoint/2010/main" val="3650172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a:t>
            </a:fld>
            <a:endParaRPr lang="en-US" dirty="0"/>
          </a:p>
        </p:txBody>
      </p:sp>
    </p:spTree>
    <p:extLst>
      <p:ext uri="{BB962C8B-B14F-4D97-AF65-F5344CB8AC3E}">
        <p14:creationId xmlns:p14="http://schemas.microsoft.com/office/powerpoint/2010/main" val="1406794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15</a:t>
            </a:fld>
            <a:endParaRPr lang="en-US" dirty="0"/>
          </a:p>
        </p:txBody>
      </p:sp>
    </p:spTree>
    <p:extLst>
      <p:ext uri="{BB962C8B-B14F-4D97-AF65-F5344CB8AC3E}">
        <p14:creationId xmlns:p14="http://schemas.microsoft.com/office/powerpoint/2010/main" val="2231643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16</a:t>
            </a:fld>
            <a:endParaRPr lang="en-US" dirty="0"/>
          </a:p>
        </p:txBody>
      </p:sp>
    </p:spTree>
    <p:extLst>
      <p:ext uri="{BB962C8B-B14F-4D97-AF65-F5344CB8AC3E}">
        <p14:creationId xmlns:p14="http://schemas.microsoft.com/office/powerpoint/2010/main" val="385059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17</a:t>
            </a:fld>
            <a:endParaRPr lang="en-US" dirty="0"/>
          </a:p>
        </p:txBody>
      </p:sp>
    </p:spTree>
    <p:extLst>
      <p:ext uri="{BB962C8B-B14F-4D97-AF65-F5344CB8AC3E}">
        <p14:creationId xmlns:p14="http://schemas.microsoft.com/office/powerpoint/2010/main" val="2231643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DF7F2-A86F-4015-B33D-6C24F9C2AF67}" type="slidenum">
              <a:rPr lang="en-US" smtClean="0"/>
              <a:t>18</a:t>
            </a:fld>
            <a:endParaRPr lang="en-US" dirty="0"/>
          </a:p>
        </p:txBody>
      </p:sp>
    </p:spTree>
    <p:extLst>
      <p:ext uri="{BB962C8B-B14F-4D97-AF65-F5344CB8AC3E}">
        <p14:creationId xmlns:p14="http://schemas.microsoft.com/office/powerpoint/2010/main" val="1824509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19</a:t>
            </a:fld>
            <a:endParaRPr lang="en-US" dirty="0"/>
          </a:p>
        </p:txBody>
      </p:sp>
    </p:spTree>
    <p:extLst>
      <p:ext uri="{BB962C8B-B14F-4D97-AF65-F5344CB8AC3E}">
        <p14:creationId xmlns:p14="http://schemas.microsoft.com/office/powerpoint/2010/main" val="3492589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DF7F2-A86F-4015-B33D-6C24F9C2AF67}" type="slidenum">
              <a:rPr lang="en-US" smtClean="0"/>
              <a:t>20</a:t>
            </a:fld>
            <a:endParaRPr lang="en-US" dirty="0"/>
          </a:p>
        </p:txBody>
      </p:sp>
    </p:spTree>
    <p:extLst>
      <p:ext uri="{BB962C8B-B14F-4D97-AF65-F5344CB8AC3E}">
        <p14:creationId xmlns:p14="http://schemas.microsoft.com/office/powerpoint/2010/main" val="3526996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Authorized at 1.65B – looks like might be funded substantially less (Senate budget 300M –White House 500M)</a:t>
            </a:r>
          </a:p>
        </p:txBody>
      </p:sp>
      <p:sp>
        <p:nvSpPr>
          <p:cNvPr id="4" name="Slide Number Placeholder 3"/>
          <p:cNvSpPr>
            <a:spLocks noGrp="1"/>
          </p:cNvSpPr>
          <p:nvPr>
            <p:ph type="sldNum" sz="quarter" idx="10"/>
          </p:nvPr>
        </p:nvSpPr>
        <p:spPr/>
        <p:txBody>
          <a:bodyPr/>
          <a:lstStyle/>
          <a:p>
            <a:fld id="{933197D0-AFDE-498F-B061-CFD59B11DF66}" type="slidenum">
              <a:rPr lang="en-US" smtClean="0"/>
              <a:pPr/>
              <a:t>21</a:t>
            </a:fld>
            <a:endParaRPr lang="en-US" dirty="0"/>
          </a:p>
        </p:txBody>
      </p:sp>
    </p:spTree>
    <p:extLst>
      <p:ext uri="{BB962C8B-B14F-4D97-AF65-F5344CB8AC3E}">
        <p14:creationId xmlns:p14="http://schemas.microsoft.com/office/powerpoint/2010/main" val="468014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DF7F2-A86F-4015-B33D-6C24F9C2AF67}" type="slidenum">
              <a:rPr lang="en-US" smtClean="0"/>
              <a:t>25</a:t>
            </a:fld>
            <a:endParaRPr lang="en-US"/>
          </a:p>
        </p:txBody>
      </p:sp>
    </p:spTree>
    <p:extLst>
      <p:ext uri="{BB962C8B-B14F-4D97-AF65-F5344CB8AC3E}">
        <p14:creationId xmlns:p14="http://schemas.microsoft.com/office/powerpoint/2010/main" val="3161419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DF7F2-A86F-4015-B33D-6C24F9C2AF67}" type="slidenum">
              <a:rPr lang="en-US" smtClean="0"/>
              <a:t>26</a:t>
            </a:fld>
            <a:endParaRPr lang="en-US"/>
          </a:p>
        </p:txBody>
      </p:sp>
    </p:spTree>
    <p:extLst>
      <p:ext uri="{BB962C8B-B14F-4D97-AF65-F5344CB8AC3E}">
        <p14:creationId xmlns:p14="http://schemas.microsoft.com/office/powerpoint/2010/main" val="316141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27</a:t>
            </a:fld>
            <a:endParaRPr lang="en-US" dirty="0"/>
          </a:p>
        </p:txBody>
      </p:sp>
    </p:spTree>
    <p:extLst>
      <p:ext uri="{BB962C8B-B14F-4D97-AF65-F5344CB8AC3E}">
        <p14:creationId xmlns:p14="http://schemas.microsoft.com/office/powerpoint/2010/main" val="199636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2</a:t>
            </a:fld>
            <a:endParaRPr lang="en-US" dirty="0"/>
          </a:p>
        </p:txBody>
      </p:sp>
    </p:spTree>
    <p:extLst>
      <p:ext uri="{BB962C8B-B14F-4D97-AF65-F5344CB8AC3E}">
        <p14:creationId xmlns:p14="http://schemas.microsoft.com/office/powerpoint/2010/main" val="2282169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28</a:t>
            </a:fld>
            <a:endParaRPr lang="en-US" dirty="0"/>
          </a:p>
        </p:txBody>
      </p:sp>
    </p:spTree>
    <p:extLst>
      <p:ext uri="{BB962C8B-B14F-4D97-AF65-F5344CB8AC3E}">
        <p14:creationId xmlns:p14="http://schemas.microsoft.com/office/powerpoint/2010/main" val="83266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3</a:t>
            </a:fld>
            <a:endParaRPr lang="en-US" dirty="0"/>
          </a:p>
        </p:txBody>
      </p:sp>
    </p:spTree>
    <p:extLst>
      <p:ext uri="{BB962C8B-B14F-4D97-AF65-F5344CB8AC3E}">
        <p14:creationId xmlns:p14="http://schemas.microsoft.com/office/powerpoint/2010/main" val="16934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EEB1D4-575A-4998-A9A9-6F05B0685B1E}" type="slidenum">
              <a:rPr lang="en-US" smtClean="0"/>
              <a:pPr>
                <a:defRPr/>
              </a:pPr>
              <a:t>4</a:t>
            </a:fld>
            <a:endParaRPr lang="en-US" dirty="0"/>
          </a:p>
        </p:txBody>
      </p:sp>
    </p:spTree>
    <p:extLst>
      <p:ext uri="{BB962C8B-B14F-4D97-AF65-F5344CB8AC3E}">
        <p14:creationId xmlns:p14="http://schemas.microsoft.com/office/powerpoint/2010/main" val="2520988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DF7F2-A86F-4015-B33D-6C24F9C2AF67}" type="slidenum">
              <a:rPr lang="en-US" smtClean="0"/>
              <a:t>6</a:t>
            </a:fld>
            <a:endParaRPr lang="en-US" dirty="0"/>
          </a:p>
        </p:txBody>
      </p:sp>
    </p:spTree>
    <p:extLst>
      <p:ext uri="{BB962C8B-B14F-4D97-AF65-F5344CB8AC3E}">
        <p14:creationId xmlns:p14="http://schemas.microsoft.com/office/powerpoint/2010/main" val="1500096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7</a:t>
            </a:fld>
            <a:endParaRPr lang="en-US" dirty="0"/>
          </a:p>
        </p:txBody>
      </p:sp>
    </p:spTree>
    <p:extLst>
      <p:ext uri="{BB962C8B-B14F-4D97-AF65-F5344CB8AC3E}">
        <p14:creationId xmlns:p14="http://schemas.microsoft.com/office/powerpoint/2010/main" val="3615745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8</a:t>
            </a:fld>
            <a:endParaRPr lang="en-US" dirty="0"/>
          </a:p>
        </p:txBody>
      </p:sp>
    </p:spTree>
    <p:extLst>
      <p:ext uri="{BB962C8B-B14F-4D97-AF65-F5344CB8AC3E}">
        <p14:creationId xmlns:p14="http://schemas.microsoft.com/office/powerpoint/2010/main" val="3615745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13</a:t>
            </a:fld>
            <a:endParaRPr lang="en-US" dirty="0"/>
          </a:p>
        </p:txBody>
      </p:sp>
    </p:spTree>
    <p:extLst>
      <p:ext uri="{BB962C8B-B14F-4D97-AF65-F5344CB8AC3E}">
        <p14:creationId xmlns:p14="http://schemas.microsoft.com/office/powerpoint/2010/main" val="3850598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14</a:t>
            </a:fld>
            <a:endParaRPr lang="en-US" dirty="0"/>
          </a:p>
        </p:txBody>
      </p:sp>
    </p:spTree>
    <p:extLst>
      <p:ext uri="{BB962C8B-B14F-4D97-AF65-F5344CB8AC3E}">
        <p14:creationId xmlns:p14="http://schemas.microsoft.com/office/powerpoint/2010/main" val="801987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5.xml"/><Relationship Id="rId1" Type="http://schemas.openxmlformats.org/officeDocument/2006/relationships/themeOverride" Target="../theme/themeOverride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2"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89097" name="Rectangle 9"/>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12655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140996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907627" y="77788"/>
            <a:ext cx="1094797"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24958"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219289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3774592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0013" y="1827213"/>
            <a:ext cx="7313612" cy="4114800"/>
          </a:xfrm>
        </p:spPr>
        <p:txBody>
          <a:bodyPr/>
          <a:lstStyle/>
          <a:p>
            <a:pPr lvl="0"/>
            <a:endParaRPr lang="en-US" noProof="0" dirty="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r>
              <a:rPr lang="en-US" dirty="0" smtClean="0"/>
              <a:t>6/21/2016</a:t>
            </a:r>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dirty="0" smtClean="0"/>
              <a:t>© 2016 • All Rights Reserved</a:t>
            </a:r>
            <a:endParaRPr lang="en-US" dirty="0"/>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3DF20D95-5CB6-46F2-ABDE-A1A4710D8A45}" type="slidenum">
              <a:rPr lang="en-US"/>
              <a:pPr>
                <a:defRPr/>
              </a:pPr>
              <a:t>‹#›</a:t>
            </a:fld>
            <a:endParaRPr lang="en-US" dirty="0"/>
          </a:p>
        </p:txBody>
      </p:sp>
      <p:pic>
        <p:nvPicPr>
          <p:cNvPr id="7" name="Picture 6" descr="squarelogomockupHIGHQUAL.jpg"/>
          <p:cNvPicPr>
            <a:picLocks noChangeAspect="1"/>
          </p:cNvPicPr>
          <p:nvPr userDrawn="1"/>
        </p:nvPicPr>
        <p:blipFill>
          <a:blip r:embed="rId2" cstate="print"/>
          <a:srcRect/>
          <a:stretch>
            <a:fillRect/>
          </a:stretch>
        </p:blipFill>
        <p:spPr bwMode="auto">
          <a:xfrm>
            <a:off x="152400" y="152403"/>
            <a:ext cx="762000" cy="576978"/>
          </a:xfrm>
          <a:prstGeom prst="rect">
            <a:avLst/>
          </a:prstGeom>
          <a:noFill/>
          <a:ln w="9525">
            <a:noFill/>
            <a:miter lim="800000"/>
            <a:headEnd/>
            <a:tailEnd/>
          </a:ln>
        </p:spPr>
      </p:pic>
    </p:spTree>
    <p:extLst>
      <p:ext uri="{BB962C8B-B14F-4D97-AF65-F5344CB8AC3E}">
        <p14:creationId xmlns:p14="http://schemas.microsoft.com/office/powerpoint/2010/main" val="2848769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00"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106504" name="Rectangle 8"/>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FE5EF2B9-2B19-491D-820E-3A4ACD9FED8D}" type="slidenum">
              <a:rPr lang="en-US"/>
              <a:pPr>
                <a:defRPr/>
              </a:pPr>
              <a:t>‹#›</a:t>
            </a:fld>
            <a:endParaRPr lang="en-US" dirty="0"/>
          </a:p>
        </p:txBody>
      </p:sp>
    </p:spTree>
    <p:extLst>
      <p:ext uri="{BB962C8B-B14F-4D97-AF65-F5344CB8AC3E}">
        <p14:creationId xmlns:p14="http://schemas.microsoft.com/office/powerpoint/2010/main" val="1183674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2082DA21-683B-4610-984D-190772D2C606}" type="slidenum">
              <a:rPr lang="en-US"/>
              <a:pPr>
                <a:defRPr/>
              </a:pPr>
              <a:t>‹#›</a:t>
            </a:fld>
            <a:endParaRPr lang="en-US" dirty="0"/>
          </a:p>
        </p:txBody>
      </p:sp>
    </p:spTree>
    <p:extLst>
      <p:ext uri="{BB962C8B-B14F-4D97-AF65-F5344CB8AC3E}">
        <p14:creationId xmlns:p14="http://schemas.microsoft.com/office/powerpoint/2010/main" val="1997174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A3339D9-A14F-4E9C-8D6C-C10E8EC99CCE}" type="slidenum">
              <a:rPr lang="en-US"/>
              <a:pPr>
                <a:defRPr/>
              </a:pPr>
              <a:t>‹#›</a:t>
            </a:fld>
            <a:endParaRPr lang="en-US" dirty="0"/>
          </a:p>
        </p:txBody>
      </p:sp>
    </p:spTree>
    <p:extLst>
      <p:ext uri="{BB962C8B-B14F-4D97-AF65-F5344CB8AC3E}">
        <p14:creationId xmlns:p14="http://schemas.microsoft.com/office/powerpoint/2010/main" val="3947564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52BD93CE-D7B9-49F3-A0CA-7876CC912D8C}" type="slidenum">
              <a:rPr lang="en-US"/>
              <a:pPr>
                <a:defRPr/>
              </a:pPr>
              <a:t>‹#›</a:t>
            </a:fld>
            <a:endParaRPr lang="en-US" dirty="0"/>
          </a:p>
        </p:txBody>
      </p:sp>
    </p:spTree>
    <p:extLst>
      <p:ext uri="{BB962C8B-B14F-4D97-AF65-F5344CB8AC3E}">
        <p14:creationId xmlns:p14="http://schemas.microsoft.com/office/powerpoint/2010/main" val="378619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9C668E0A-0EDE-4646-8C36-354E3EF5B37E}" type="slidenum">
              <a:rPr lang="en-US"/>
              <a:pPr>
                <a:defRPr/>
              </a:pPr>
              <a:t>‹#›</a:t>
            </a:fld>
            <a:endParaRPr lang="en-US" dirty="0"/>
          </a:p>
        </p:txBody>
      </p:sp>
    </p:spTree>
    <p:extLst>
      <p:ext uri="{BB962C8B-B14F-4D97-AF65-F5344CB8AC3E}">
        <p14:creationId xmlns:p14="http://schemas.microsoft.com/office/powerpoint/2010/main" val="756138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10E7DF8C-A19D-45BD-B383-DB1DACB506DA}" type="slidenum">
              <a:rPr lang="en-US"/>
              <a:pPr>
                <a:defRPr/>
              </a:pPr>
              <a:t>‹#›</a:t>
            </a:fld>
            <a:endParaRPr lang="en-US" dirty="0"/>
          </a:p>
        </p:txBody>
      </p:sp>
    </p:spTree>
    <p:extLst>
      <p:ext uri="{BB962C8B-B14F-4D97-AF65-F5344CB8AC3E}">
        <p14:creationId xmlns:p14="http://schemas.microsoft.com/office/powerpoint/2010/main" val="180257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pic>
        <p:nvPicPr>
          <p:cNvPr id="7"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extLst>
      <p:ext uri="{BB962C8B-B14F-4D97-AF65-F5344CB8AC3E}">
        <p14:creationId xmlns:p14="http://schemas.microsoft.com/office/powerpoint/2010/main" val="581579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10782CE1-47E6-4480-BFD4-2A592EFB5E3F}" type="slidenum">
              <a:rPr lang="en-US"/>
              <a:pPr>
                <a:defRPr/>
              </a:pPr>
              <a:t>‹#›</a:t>
            </a:fld>
            <a:endParaRPr lang="en-US" dirty="0"/>
          </a:p>
        </p:txBody>
      </p:sp>
    </p:spTree>
    <p:extLst>
      <p:ext uri="{BB962C8B-B14F-4D97-AF65-F5344CB8AC3E}">
        <p14:creationId xmlns:p14="http://schemas.microsoft.com/office/powerpoint/2010/main" val="1070464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FCB2217F-E621-4419-91A2-591DB6F6CE9E}" type="slidenum">
              <a:rPr lang="en-US"/>
              <a:pPr>
                <a:defRPr/>
              </a:pPr>
              <a:t>‹#›</a:t>
            </a:fld>
            <a:endParaRPr lang="en-US" dirty="0"/>
          </a:p>
        </p:txBody>
      </p:sp>
    </p:spTree>
    <p:extLst>
      <p:ext uri="{BB962C8B-B14F-4D97-AF65-F5344CB8AC3E}">
        <p14:creationId xmlns:p14="http://schemas.microsoft.com/office/powerpoint/2010/main" val="168543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95099EA5-6B73-41EB-9D8D-0F0133562767}" type="slidenum">
              <a:rPr lang="en-US"/>
              <a:pPr>
                <a:defRPr/>
              </a:pPr>
              <a:t>‹#›</a:t>
            </a:fld>
            <a:endParaRPr lang="en-US" dirty="0"/>
          </a:p>
        </p:txBody>
      </p:sp>
    </p:spTree>
    <p:extLst>
      <p:ext uri="{BB962C8B-B14F-4D97-AF65-F5344CB8AC3E}">
        <p14:creationId xmlns:p14="http://schemas.microsoft.com/office/powerpoint/2010/main" val="1110505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F5F1572F-1305-4597-8483-94D471A9FFEF}" type="slidenum">
              <a:rPr lang="en-US"/>
              <a:pPr>
                <a:defRPr/>
              </a:pPr>
              <a:t>‹#›</a:t>
            </a:fld>
            <a:endParaRPr lang="en-US" dirty="0"/>
          </a:p>
        </p:txBody>
      </p:sp>
    </p:spTree>
    <p:extLst>
      <p:ext uri="{BB962C8B-B14F-4D97-AF65-F5344CB8AC3E}">
        <p14:creationId xmlns:p14="http://schemas.microsoft.com/office/powerpoint/2010/main" val="32870109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843234" y="77788"/>
            <a:ext cx="1275102"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160564"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60241C0-B3F9-4B5E-A9EC-F517798F6F29}" type="slidenum">
              <a:rPr lang="en-US"/>
              <a:pPr>
                <a:defRPr/>
              </a:pPr>
              <a:t>‹#›</a:t>
            </a:fld>
            <a:endParaRPr lang="en-US" dirty="0"/>
          </a:p>
        </p:txBody>
      </p:sp>
    </p:spTree>
    <p:extLst>
      <p:ext uri="{BB962C8B-B14F-4D97-AF65-F5344CB8AC3E}">
        <p14:creationId xmlns:p14="http://schemas.microsoft.com/office/powerpoint/2010/main" val="3311538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CF06637-3CB1-4B36-A06B-1F8392CADB25}" type="slidenum">
              <a:rPr lang="en-US"/>
              <a:pPr>
                <a:defRPr/>
              </a:pPr>
              <a:t>‹#›</a:t>
            </a:fld>
            <a:endParaRPr lang="en-US" dirty="0"/>
          </a:p>
        </p:txBody>
      </p:sp>
    </p:spTree>
    <p:extLst>
      <p:ext uri="{BB962C8B-B14F-4D97-AF65-F5344CB8AC3E}">
        <p14:creationId xmlns:p14="http://schemas.microsoft.com/office/powerpoint/2010/main" val="3894537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8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118792" name="Rectangle 8"/>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A5A83272-D65F-455D-916D-0695BAEA1631}" type="slidenum">
              <a:rPr lang="en-US"/>
              <a:pPr>
                <a:defRPr/>
              </a:pPr>
              <a:t>‹#›</a:t>
            </a:fld>
            <a:endParaRPr lang="en-US" dirty="0"/>
          </a:p>
        </p:txBody>
      </p:sp>
    </p:spTree>
    <p:extLst>
      <p:ext uri="{BB962C8B-B14F-4D97-AF65-F5344CB8AC3E}">
        <p14:creationId xmlns:p14="http://schemas.microsoft.com/office/powerpoint/2010/main" val="2318974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3BED562-3C01-458A-90AF-C5B1FEA61BF6}" type="slidenum">
              <a:rPr lang="en-US"/>
              <a:pPr>
                <a:defRPr/>
              </a:pPr>
              <a:t>‹#›</a:t>
            </a:fld>
            <a:endParaRPr lang="en-US" dirty="0"/>
          </a:p>
        </p:txBody>
      </p:sp>
    </p:spTree>
    <p:extLst>
      <p:ext uri="{BB962C8B-B14F-4D97-AF65-F5344CB8AC3E}">
        <p14:creationId xmlns:p14="http://schemas.microsoft.com/office/powerpoint/2010/main" val="2223612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F82271C1-6AF2-4373-994D-DEA348B43CD8}" type="slidenum">
              <a:rPr lang="en-US"/>
              <a:pPr>
                <a:defRPr/>
              </a:pPr>
              <a:t>‹#›</a:t>
            </a:fld>
            <a:endParaRPr lang="en-US" dirty="0"/>
          </a:p>
        </p:txBody>
      </p:sp>
    </p:spTree>
    <p:extLst>
      <p:ext uri="{BB962C8B-B14F-4D97-AF65-F5344CB8AC3E}">
        <p14:creationId xmlns:p14="http://schemas.microsoft.com/office/powerpoint/2010/main" val="1763785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C74D9E9-25BB-44A5-A3FB-637EC52DAC10}" type="slidenum">
              <a:rPr lang="en-US"/>
              <a:pPr>
                <a:defRPr/>
              </a:pPr>
              <a:t>‹#›</a:t>
            </a:fld>
            <a:endParaRPr lang="en-US" dirty="0"/>
          </a:p>
        </p:txBody>
      </p:sp>
    </p:spTree>
    <p:extLst>
      <p:ext uri="{BB962C8B-B14F-4D97-AF65-F5344CB8AC3E}">
        <p14:creationId xmlns:p14="http://schemas.microsoft.com/office/powerpoint/2010/main" val="334165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2787133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B91E1928-66DE-4DC6-9B9B-0BF048309E8F}" type="slidenum">
              <a:rPr lang="en-US"/>
              <a:pPr>
                <a:defRPr/>
              </a:pPr>
              <a:t>‹#›</a:t>
            </a:fld>
            <a:endParaRPr lang="en-US" dirty="0"/>
          </a:p>
        </p:txBody>
      </p:sp>
    </p:spTree>
    <p:extLst>
      <p:ext uri="{BB962C8B-B14F-4D97-AF65-F5344CB8AC3E}">
        <p14:creationId xmlns:p14="http://schemas.microsoft.com/office/powerpoint/2010/main" val="16193415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85A09A2D-45B8-4972-9A51-1F3A78C032A9}" type="slidenum">
              <a:rPr lang="en-US"/>
              <a:pPr>
                <a:defRPr/>
              </a:pPr>
              <a:t>‹#›</a:t>
            </a:fld>
            <a:endParaRPr lang="en-US" dirty="0"/>
          </a:p>
        </p:txBody>
      </p:sp>
    </p:spTree>
    <p:extLst>
      <p:ext uri="{BB962C8B-B14F-4D97-AF65-F5344CB8AC3E}">
        <p14:creationId xmlns:p14="http://schemas.microsoft.com/office/powerpoint/2010/main" val="36080302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9EF03BF4-6DD5-4DFA-814A-B7469A3EFE29}" type="slidenum">
              <a:rPr lang="en-US"/>
              <a:pPr>
                <a:defRPr/>
              </a:pPr>
              <a:t>‹#›</a:t>
            </a:fld>
            <a:endParaRPr lang="en-US" dirty="0"/>
          </a:p>
        </p:txBody>
      </p:sp>
    </p:spTree>
    <p:extLst>
      <p:ext uri="{BB962C8B-B14F-4D97-AF65-F5344CB8AC3E}">
        <p14:creationId xmlns:p14="http://schemas.microsoft.com/office/powerpoint/2010/main" val="39632431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ABC4050A-EE5F-437C-8160-AEEAE2CBD1FD}" type="slidenum">
              <a:rPr lang="en-US"/>
              <a:pPr>
                <a:defRPr/>
              </a:pPr>
              <a:t>‹#›</a:t>
            </a:fld>
            <a:endParaRPr lang="en-US" dirty="0"/>
          </a:p>
        </p:txBody>
      </p:sp>
    </p:spTree>
    <p:extLst>
      <p:ext uri="{BB962C8B-B14F-4D97-AF65-F5344CB8AC3E}">
        <p14:creationId xmlns:p14="http://schemas.microsoft.com/office/powerpoint/2010/main" val="134702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0859B5CE-886F-479D-9D01-139908E2DCA7}" type="slidenum">
              <a:rPr lang="en-US"/>
              <a:pPr>
                <a:defRPr/>
              </a:pPr>
              <a:t>‹#›</a:t>
            </a:fld>
            <a:endParaRPr lang="en-US" dirty="0"/>
          </a:p>
        </p:txBody>
      </p:sp>
    </p:spTree>
    <p:extLst>
      <p:ext uri="{BB962C8B-B14F-4D97-AF65-F5344CB8AC3E}">
        <p14:creationId xmlns:p14="http://schemas.microsoft.com/office/powerpoint/2010/main" val="943409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CCBE7EE-3CBD-401D-ADB2-F594F237774B}" type="slidenum">
              <a:rPr lang="en-US"/>
              <a:pPr>
                <a:defRPr/>
              </a:pPr>
              <a:t>‹#›</a:t>
            </a:fld>
            <a:endParaRPr lang="en-US" dirty="0"/>
          </a:p>
        </p:txBody>
      </p:sp>
    </p:spTree>
    <p:extLst>
      <p:ext uri="{BB962C8B-B14F-4D97-AF65-F5344CB8AC3E}">
        <p14:creationId xmlns:p14="http://schemas.microsoft.com/office/powerpoint/2010/main" val="33918510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856113" y="77788"/>
            <a:ext cx="1262223"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49" y="77788"/>
            <a:ext cx="7199201"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09DE391-6ADD-4BBE-8C1E-38DBEE519B62}" type="slidenum">
              <a:rPr lang="en-US"/>
              <a:pPr>
                <a:defRPr/>
              </a:pPr>
              <a:t>‹#›</a:t>
            </a:fld>
            <a:endParaRPr lang="en-US" dirty="0"/>
          </a:p>
        </p:txBody>
      </p:sp>
    </p:spTree>
    <p:extLst>
      <p:ext uri="{BB962C8B-B14F-4D97-AF65-F5344CB8AC3E}">
        <p14:creationId xmlns:p14="http://schemas.microsoft.com/office/powerpoint/2010/main" val="25956044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05F3D4CE-B83D-45F9-A52E-291206626C1E}" type="slidenum">
              <a:rPr lang="en-US"/>
              <a:pPr>
                <a:defRPr/>
              </a:pPr>
              <a:t>‹#›</a:t>
            </a:fld>
            <a:endParaRPr lang="en-US" dirty="0"/>
          </a:p>
        </p:txBody>
      </p:sp>
    </p:spTree>
    <p:extLst>
      <p:ext uri="{BB962C8B-B14F-4D97-AF65-F5344CB8AC3E}">
        <p14:creationId xmlns:p14="http://schemas.microsoft.com/office/powerpoint/2010/main" val="25844100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123912" name="Rectangle 8"/>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3DB18602-9C35-452A-954A-238E8E5E945F}" type="slidenum">
              <a:rPr lang="en-US"/>
              <a:pPr>
                <a:defRPr/>
              </a:pPr>
              <a:t>‹#›</a:t>
            </a:fld>
            <a:endParaRPr lang="en-US" dirty="0"/>
          </a:p>
        </p:txBody>
      </p:sp>
    </p:spTree>
    <p:extLst>
      <p:ext uri="{BB962C8B-B14F-4D97-AF65-F5344CB8AC3E}">
        <p14:creationId xmlns:p14="http://schemas.microsoft.com/office/powerpoint/2010/main" val="125496388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06B3D59-FD0B-403E-AEA8-5E4FF84E9A06}" type="slidenum">
              <a:rPr lang="en-US"/>
              <a:pPr>
                <a:defRPr/>
              </a:pPr>
              <a:t>‹#›</a:t>
            </a:fld>
            <a:endParaRPr lang="en-US" dirty="0"/>
          </a:p>
        </p:txBody>
      </p:sp>
    </p:spTree>
    <p:extLst>
      <p:ext uri="{BB962C8B-B14F-4D97-AF65-F5344CB8AC3E}">
        <p14:creationId xmlns:p14="http://schemas.microsoft.com/office/powerpoint/2010/main" val="253806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pic>
        <p:nvPicPr>
          <p:cNvPr id="8"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extLst>
      <p:ext uri="{BB962C8B-B14F-4D97-AF65-F5344CB8AC3E}">
        <p14:creationId xmlns:p14="http://schemas.microsoft.com/office/powerpoint/2010/main" val="547810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E7FCB1B-B9E3-41AA-8FE6-01A3A5707F8C}" type="slidenum">
              <a:rPr lang="en-US"/>
              <a:pPr>
                <a:defRPr/>
              </a:pPr>
              <a:t>‹#›</a:t>
            </a:fld>
            <a:endParaRPr lang="en-US" dirty="0"/>
          </a:p>
        </p:txBody>
      </p:sp>
    </p:spTree>
    <p:extLst>
      <p:ext uri="{BB962C8B-B14F-4D97-AF65-F5344CB8AC3E}">
        <p14:creationId xmlns:p14="http://schemas.microsoft.com/office/powerpoint/2010/main" val="28451421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6651FCC9-D726-4BAF-A82C-99C39E658FA2}" type="slidenum">
              <a:rPr lang="en-US"/>
              <a:pPr>
                <a:defRPr/>
              </a:pPr>
              <a:t>‹#›</a:t>
            </a:fld>
            <a:endParaRPr lang="en-US" dirty="0"/>
          </a:p>
        </p:txBody>
      </p:sp>
    </p:spTree>
    <p:extLst>
      <p:ext uri="{BB962C8B-B14F-4D97-AF65-F5344CB8AC3E}">
        <p14:creationId xmlns:p14="http://schemas.microsoft.com/office/powerpoint/2010/main" val="29143588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4321" y="81453"/>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06E745FE-6CB2-4AE5-AF03-D76988EEC9B1}" type="slidenum">
              <a:rPr lang="en-US"/>
              <a:pPr>
                <a:defRPr/>
              </a:pPr>
              <a:t>‹#›</a:t>
            </a:fld>
            <a:endParaRPr lang="en-US" dirty="0"/>
          </a:p>
        </p:txBody>
      </p:sp>
    </p:spTree>
    <p:extLst>
      <p:ext uri="{BB962C8B-B14F-4D97-AF65-F5344CB8AC3E}">
        <p14:creationId xmlns:p14="http://schemas.microsoft.com/office/powerpoint/2010/main" val="22445411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348E14D1-C633-4E5E-9960-2269D94A6110}" type="slidenum">
              <a:rPr lang="en-US"/>
              <a:pPr>
                <a:defRPr/>
              </a:pPr>
              <a:t>‹#›</a:t>
            </a:fld>
            <a:endParaRPr lang="en-US" dirty="0"/>
          </a:p>
        </p:txBody>
      </p:sp>
    </p:spTree>
    <p:extLst>
      <p:ext uri="{BB962C8B-B14F-4D97-AF65-F5344CB8AC3E}">
        <p14:creationId xmlns:p14="http://schemas.microsoft.com/office/powerpoint/2010/main" val="28450044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31CD0EDE-14F2-4253-9F9D-759BE51DE001}" type="slidenum">
              <a:rPr lang="en-US"/>
              <a:pPr>
                <a:defRPr/>
              </a:pPr>
              <a:t>‹#›</a:t>
            </a:fld>
            <a:endParaRPr lang="en-US" dirty="0"/>
          </a:p>
        </p:txBody>
      </p:sp>
    </p:spTree>
    <p:extLst>
      <p:ext uri="{BB962C8B-B14F-4D97-AF65-F5344CB8AC3E}">
        <p14:creationId xmlns:p14="http://schemas.microsoft.com/office/powerpoint/2010/main" val="38668740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9016F41D-7EAB-4D0B-800B-90F9A726146C}" type="slidenum">
              <a:rPr lang="en-US"/>
              <a:pPr>
                <a:defRPr/>
              </a:pPr>
              <a:t>‹#›</a:t>
            </a:fld>
            <a:endParaRPr lang="en-US" dirty="0"/>
          </a:p>
        </p:txBody>
      </p:sp>
    </p:spTree>
    <p:extLst>
      <p:ext uri="{BB962C8B-B14F-4D97-AF65-F5344CB8AC3E}">
        <p14:creationId xmlns:p14="http://schemas.microsoft.com/office/powerpoint/2010/main" val="40721424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1087567A-EA68-43CE-BC11-5FFB5FA9AD8F}" type="slidenum">
              <a:rPr lang="en-US"/>
              <a:pPr>
                <a:defRPr/>
              </a:pPr>
              <a:t>‹#›</a:t>
            </a:fld>
            <a:endParaRPr lang="en-US" dirty="0"/>
          </a:p>
        </p:txBody>
      </p:sp>
    </p:spTree>
    <p:extLst>
      <p:ext uri="{BB962C8B-B14F-4D97-AF65-F5344CB8AC3E}">
        <p14:creationId xmlns:p14="http://schemas.microsoft.com/office/powerpoint/2010/main" val="29171012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36B77A0-EFC1-47D4-AA85-E225AEAC6929}" type="slidenum">
              <a:rPr lang="en-US"/>
              <a:pPr>
                <a:defRPr/>
              </a:pPr>
              <a:t>‹#›</a:t>
            </a:fld>
            <a:endParaRPr lang="en-US" dirty="0"/>
          </a:p>
        </p:txBody>
      </p:sp>
    </p:spTree>
    <p:extLst>
      <p:ext uri="{BB962C8B-B14F-4D97-AF65-F5344CB8AC3E}">
        <p14:creationId xmlns:p14="http://schemas.microsoft.com/office/powerpoint/2010/main" val="24678736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881870" y="77788"/>
            <a:ext cx="1236466"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212080"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0B84399-BD73-4D7E-A648-33D893059D76}" type="slidenum">
              <a:rPr lang="en-US"/>
              <a:pPr>
                <a:defRPr/>
              </a:pPr>
              <a:t>‹#›</a:t>
            </a:fld>
            <a:endParaRPr lang="en-US" dirty="0"/>
          </a:p>
        </p:txBody>
      </p:sp>
    </p:spTree>
    <p:extLst>
      <p:ext uri="{BB962C8B-B14F-4D97-AF65-F5344CB8AC3E}">
        <p14:creationId xmlns:p14="http://schemas.microsoft.com/office/powerpoint/2010/main" val="37403268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6858E0F-8278-43FC-940A-3F949C4D1F76}" type="slidenum">
              <a:rPr lang="en-US"/>
              <a:pPr>
                <a:defRPr/>
              </a:pPr>
              <a:t>‹#›</a:t>
            </a:fld>
            <a:endParaRPr lang="en-US" dirty="0"/>
          </a:p>
        </p:txBody>
      </p:sp>
    </p:spTree>
    <p:extLst>
      <p:ext uri="{BB962C8B-B14F-4D97-AF65-F5344CB8AC3E}">
        <p14:creationId xmlns:p14="http://schemas.microsoft.com/office/powerpoint/2010/main" val="190189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pic>
        <p:nvPicPr>
          <p:cNvPr id="10"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extLst>
      <p:ext uri="{BB962C8B-B14F-4D97-AF65-F5344CB8AC3E}">
        <p14:creationId xmlns:p14="http://schemas.microsoft.com/office/powerpoint/2010/main" val="14737503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0013" y="1827213"/>
            <a:ext cx="7313612" cy="4114800"/>
          </a:xfrm>
        </p:spPr>
        <p:txBody>
          <a:bodyPr/>
          <a:lstStyle/>
          <a:p>
            <a:pPr lvl="0"/>
            <a:endParaRPr lang="en-US" noProof="0" dirty="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r>
              <a:rPr lang="en-US" dirty="0" smtClean="0"/>
              <a:t>6/21/2016</a:t>
            </a:r>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dirty="0" smtClean="0"/>
              <a:t>© 2016 • All Rights Reserved</a:t>
            </a:r>
            <a:endParaRPr lang="en-US" dirty="0"/>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3DF20D95-5CB6-46F2-ABDE-A1A4710D8A45}" type="slidenum">
              <a:rPr lang="en-US"/>
              <a:pPr>
                <a:defRPr/>
              </a:pPr>
              <a:t>‹#›</a:t>
            </a:fld>
            <a:endParaRPr lang="en-US" dirty="0"/>
          </a:p>
        </p:txBody>
      </p:sp>
      <p:pic>
        <p:nvPicPr>
          <p:cNvPr id="7" name="Picture 6" descr="squarelogomockupHIGHQUAL.jpg"/>
          <p:cNvPicPr>
            <a:picLocks noChangeAspect="1"/>
          </p:cNvPicPr>
          <p:nvPr userDrawn="1"/>
        </p:nvPicPr>
        <p:blipFill>
          <a:blip r:embed="rId2" cstate="print"/>
          <a:srcRect/>
          <a:stretch>
            <a:fillRect/>
          </a:stretch>
        </p:blipFill>
        <p:spPr bwMode="auto">
          <a:xfrm>
            <a:off x="152400" y="152403"/>
            <a:ext cx="762000" cy="576978"/>
          </a:xfrm>
          <a:prstGeom prst="rect">
            <a:avLst/>
          </a:prstGeom>
          <a:noFill/>
          <a:ln w="9525">
            <a:noFill/>
            <a:miter lim="800000"/>
            <a:headEnd/>
            <a:tailEnd/>
          </a:ln>
        </p:spPr>
      </p:pic>
    </p:spTree>
    <p:extLst>
      <p:ext uri="{BB962C8B-B14F-4D97-AF65-F5344CB8AC3E}">
        <p14:creationId xmlns:p14="http://schemas.microsoft.com/office/powerpoint/2010/main" val="28487699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60"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147464" name="Rectangle 8"/>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245CCD1E-36F1-438F-850F-5C7CCDABF2FB}" type="slidenum">
              <a:rPr lang="en-US"/>
              <a:pPr>
                <a:defRPr/>
              </a:pPr>
              <a:t>‹#›</a:t>
            </a:fld>
            <a:endParaRPr lang="en-US" dirty="0"/>
          </a:p>
        </p:txBody>
      </p:sp>
    </p:spTree>
    <p:extLst>
      <p:ext uri="{BB962C8B-B14F-4D97-AF65-F5344CB8AC3E}">
        <p14:creationId xmlns:p14="http://schemas.microsoft.com/office/powerpoint/2010/main" val="1226172196"/>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8F3AED-A04D-4FA2-B36C-67492B4CB6E4}" type="slidenum">
              <a:rPr lang="en-US"/>
              <a:pPr>
                <a:defRPr/>
              </a:pPr>
              <a:t>‹#›</a:t>
            </a:fld>
            <a:endParaRPr lang="en-US" dirty="0"/>
          </a:p>
        </p:txBody>
      </p:sp>
    </p:spTree>
    <p:extLst>
      <p:ext uri="{BB962C8B-B14F-4D97-AF65-F5344CB8AC3E}">
        <p14:creationId xmlns:p14="http://schemas.microsoft.com/office/powerpoint/2010/main" val="20924399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DF8B37C-A794-49FB-AC7A-9EDBA606F617}" type="slidenum">
              <a:rPr lang="en-US"/>
              <a:pPr>
                <a:defRPr/>
              </a:pPr>
              <a:t>‹#›</a:t>
            </a:fld>
            <a:endParaRPr lang="en-US" dirty="0"/>
          </a:p>
        </p:txBody>
      </p:sp>
    </p:spTree>
    <p:extLst>
      <p:ext uri="{BB962C8B-B14F-4D97-AF65-F5344CB8AC3E}">
        <p14:creationId xmlns:p14="http://schemas.microsoft.com/office/powerpoint/2010/main" val="10442131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CDA6EAC-08D7-4CEF-A2A8-874CB243392B}" type="slidenum">
              <a:rPr lang="en-US"/>
              <a:pPr>
                <a:defRPr/>
              </a:pPr>
              <a:t>‹#›</a:t>
            </a:fld>
            <a:endParaRPr lang="en-US" dirty="0"/>
          </a:p>
        </p:txBody>
      </p:sp>
    </p:spTree>
    <p:extLst>
      <p:ext uri="{BB962C8B-B14F-4D97-AF65-F5344CB8AC3E}">
        <p14:creationId xmlns:p14="http://schemas.microsoft.com/office/powerpoint/2010/main" val="18576107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F5DA7801-B55E-4C4F-A3B4-B27C887CE3F5}" type="slidenum">
              <a:rPr lang="en-US"/>
              <a:pPr>
                <a:defRPr/>
              </a:pPr>
              <a:t>‹#›</a:t>
            </a:fld>
            <a:endParaRPr lang="en-US" dirty="0"/>
          </a:p>
        </p:txBody>
      </p:sp>
    </p:spTree>
    <p:extLst>
      <p:ext uri="{BB962C8B-B14F-4D97-AF65-F5344CB8AC3E}">
        <p14:creationId xmlns:p14="http://schemas.microsoft.com/office/powerpoint/2010/main" val="34456462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9925B7CA-B5D3-40E8-8C4C-ADC7A79D8B7F}" type="slidenum">
              <a:rPr lang="en-US"/>
              <a:pPr>
                <a:defRPr/>
              </a:pPr>
              <a:t>‹#›</a:t>
            </a:fld>
            <a:endParaRPr lang="en-US" dirty="0"/>
          </a:p>
        </p:txBody>
      </p:sp>
    </p:spTree>
    <p:extLst>
      <p:ext uri="{BB962C8B-B14F-4D97-AF65-F5344CB8AC3E}">
        <p14:creationId xmlns:p14="http://schemas.microsoft.com/office/powerpoint/2010/main" val="32883751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F1C27E03-59DB-4076-9450-C55D06CF57D2}" type="slidenum">
              <a:rPr lang="en-US"/>
              <a:pPr>
                <a:defRPr/>
              </a:pPr>
              <a:t>‹#›</a:t>
            </a:fld>
            <a:endParaRPr lang="en-US" dirty="0"/>
          </a:p>
        </p:txBody>
      </p:sp>
    </p:spTree>
    <p:extLst>
      <p:ext uri="{BB962C8B-B14F-4D97-AF65-F5344CB8AC3E}">
        <p14:creationId xmlns:p14="http://schemas.microsoft.com/office/powerpoint/2010/main" val="35267788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AA06CE5C-7FBF-42B0-83F0-00B6DAAF4617}" type="slidenum">
              <a:rPr lang="en-US"/>
              <a:pPr>
                <a:defRPr/>
              </a:pPr>
              <a:t>‹#›</a:t>
            </a:fld>
            <a:endParaRPr lang="en-US" dirty="0"/>
          </a:p>
        </p:txBody>
      </p:sp>
    </p:spTree>
    <p:extLst>
      <p:ext uri="{BB962C8B-B14F-4D97-AF65-F5344CB8AC3E}">
        <p14:creationId xmlns:p14="http://schemas.microsoft.com/office/powerpoint/2010/main" val="11741139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863F2CB2-54E6-4DF9-A459-23810B9DA9A2}" type="slidenum">
              <a:rPr lang="en-US"/>
              <a:pPr>
                <a:defRPr/>
              </a:pPr>
              <a:t>‹#›</a:t>
            </a:fld>
            <a:endParaRPr lang="en-US" dirty="0"/>
          </a:p>
        </p:txBody>
      </p:sp>
    </p:spTree>
    <p:extLst>
      <p:ext uri="{BB962C8B-B14F-4D97-AF65-F5344CB8AC3E}">
        <p14:creationId xmlns:p14="http://schemas.microsoft.com/office/powerpoint/2010/main" val="260831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6/21/2016</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smtClean="0"/>
              <a:t>© 2016 • All Rights Reserved</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42418694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8ED7BEA8-8366-4F12-AC1E-7D40CCB78BD7}" type="slidenum">
              <a:rPr lang="en-US"/>
              <a:pPr>
                <a:defRPr/>
              </a:pPr>
              <a:t>‹#›</a:t>
            </a:fld>
            <a:endParaRPr lang="en-US" dirty="0"/>
          </a:p>
        </p:txBody>
      </p:sp>
    </p:spTree>
    <p:extLst>
      <p:ext uri="{BB962C8B-B14F-4D97-AF65-F5344CB8AC3E}">
        <p14:creationId xmlns:p14="http://schemas.microsoft.com/office/powerpoint/2010/main" val="30234565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843234" y="77788"/>
            <a:ext cx="1249344"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186322"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039FDB7-5DCE-45ED-B3F9-412081E231C8}" type="slidenum">
              <a:rPr lang="en-US"/>
              <a:pPr>
                <a:defRPr/>
              </a:pPr>
              <a:t>‹#›</a:t>
            </a:fld>
            <a:endParaRPr lang="en-US" dirty="0"/>
          </a:p>
        </p:txBody>
      </p:sp>
    </p:spTree>
    <p:extLst>
      <p:ext uri="{BB962C8B-B14F-4D97-AF65-F5344CB8AC3E}">
        <p14:creationId xmlns:p14="http://schemas.microsoft.com/office/powerpoint/2010/main" val="22732128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93462019-3EE3-4CC6-AD68-FA7FECDD17F3}" type="slidenum">
              <a:rPr lang="en-US"/>
              <a:pPr>
                <a:defRPr/>
              </a:pPr>
              <a:t>‹#›</a:t>
            </a:fld>
            <a:endParaRPr lang="en-US" dirty="0"/>
          </a:p>
        </p:txBody>
      </p:sp>
    </p:spTree>
    <p:extLst>
      <p:ext uri="{BB962C8B-B14F-4D97-AF65-F5344CB8AC3E}">
        <p14:creationId xmlns:p14="http://schemas.microsoft.com/office/powerpoint/2010/main" val="20061166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6" name="Rectangle 4"/>
          <p:cNvSpPr>
            <a:spLocks noGrp="1" noChangeArrowheads="1"/>
          </p:cNvSpPr>
          <p:nvPr>
            <p:ph type="subTitle" idx="1"/>
          </p:nvPr>
        </p:nvSpPr>
        <p:spPr>
          <a:xfrm>
            <a:off x="1371600" y="3135313"/>
            <a:ext cx="6400800" cy="1752600"/>
          </a:xfrm>
        </p:spPr>
        <p:txBody>
          <a:bodyPr/>
          <a:lstStyle>
            <a:lvl1pPr marL="0" indent="0" algn="ctr">
              <a:buFont typeface="Wingdings" pitchFamily="2" charset="2"/>
              <a:buNone/>
              <a:defRPr>
                <a:solidFill>
                  <a:schemeClr val="tx2"/>
                </a:solidFill>
              </a:defRPr>
            </a:lvl1pPr>
          </a:lstStyle>
          <a:p>
            <a:r>
              <a:rPr lang="en-US" smtClean="0"/>
              <a:t>Click to edit Master subtitle style</a:t>
            </a:r>
            <a:endParaRPr lang="en-US"/>
          </a:p>
        </p:txBody>
      </p:sp>
      <p:sp>
        <p:nvSpPr>
          <p:cNvPr id="161800" name="Rectangle 8"/>
          <p:cNvSpPr>
            <a:spLocks noGrp="1" noChangeArrowheads="1"/>
          </p:cNvSpPr>
          <p:nvPr>
            <p:ph type="ctrTitle"/>
          </p:nvPr>
        </p:nvSpPr>
        <p:spPr>
          <a:xfrm>
            <a:off x="685800" y="1220788"/>
            <a:ext cx="7772400" cy="1470025"/>
          </a:xfrm>
        </p:spPr>
        <p:txBody>
          <a:bodyPr/>
          <a:lstStyle>
            <a:lvl1pPr algn="ctr">
              <a:defRPr/>
            </a:lvl1pPr>
          </a:lstStyle>
          <a:p>
            <a:r>
              <a:rPr lang="en-US" smtClean="0"/>
              <a:t>Click to edit Master title style</a:t>
            </a:r>
            <a:endParaRPr lang="en-US"/>
          </a:p>
        </p:txBody>
      </p:sp>
      <p:sp>
        <p:nvSpPr>
          <p:cNvPr id="6" name="Rectangle 5"/>
          <p:cNvSpPr>
            <a:spLocks noGrp="1" noChangeArrowheads="1"/>
          </p:cNvSpPr>
          <p:nvPr>
            <p:ph type="dt" sz="half" idx="10"/>
          </p:nvPr>
        </p:nvSpPr>
        <p:spPr/>
        <p:txBody>
          <a:bodyPr/>
          <a:lstStyle>
            <a:lvl1pPr>
              <a:defRPr/>
            </a:lvl1pPr>
          </a:lstStyle>
          <a:p>
            <a:pPr>
              <a:defRPr/>
            </a:pPr>
            <a:r>
              <a:rPr lang="en-US" dirty="0" smtClean="0"/>
              <a:t>6/21/2016</a:t>
            </a:r>
            <a:endParaRPr lang="en-US" dirty="0"/>
          </a:p>
        </p:txBody>
      </p:sp>
      <p:sp>
        <p:nvSpPr>
          <p:cNvPr id="7" name="Rectangle 6"/>
          <p:cNvSpPr>
            <a:spLocks noGrp="1" noChangeArrowheads="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9C92E91B-40D4-486F-800F-D24B738F77DF}" type="slidenum">
              <a:rPr lang="en-US"/>
              <a:pPr>
                <a:defRPr/>
              </a:pPr>
              <a:t>‹#›</a:t>
            </a:fld>
            <a:endParaRPr lang="en-US" dirty="0"/>
          </a:p>
        </p:txBody>
      </p:sp>
    </p:spTree>
    <p:extLst>
      <p:ext uri="{BB962C8B-B14F-4D97-AF65-F5344CB8AC3E}">
        <p14:creationId xmlns:p14="http://schemas.microsoft.com/office/powerpoint/2010/main" val="2705050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5515B49-FE19-4A04-BBDF-D08B954CF333}" type="slidenum">
              <a:rPr lang="en-US"/>
              <a:pPr>
                <a:defRPr/>
              </a:pPr>
              <a:t>‹#›</a:t>
            </a:fld>
            <a:endParaRPr lang="en-US" dirty="0"/>
          </a:p>
        </p:txBody>
      </p:sp>
    </p:spTree>
    <p:extLst>
      <p:ext uri="{BB962C8B-B14F-4D97-AF65-F5344CB8AC3E}">
        <p14:creationId xmlns:p14="http://schemas.microsoft.com/office/powerpoint/2010/main" val="6581044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A887558-F177-4BFA-B2A4-A23C8CC9483D}" type="slidenum">
              <a:rPr lang="en-US"/>
              <a:pPr>
                <a:defRPr/>
              </a:pPr>
              <a:t>‹#›</a:t>
            </a:fld>
            <a:endParaRPr lang="en-US" dirty="0"/>
          </a:p>
        </p:txBody>
      </p:sp>
    </p:spTree>
    <p:extLst>
      <p:ext uri="{BB962C8B-B14F-4D97-AF65-F5344CB8AC3E}">
        <p14:creationId xmlns:p14="http://schemas.microsoft.com/office/powerpoint/2010/main" val="40018629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BFACE99-8500-4787-89D1-ED076FED0BAF}" type="slidenum">
              <a:rPr lang="en-US"/>
              <a:pPr>
                <a:defRPr/>
              </a:pPr>
              <a:t>‹#›</a:t>
            </a:fld>
            <a:endParaRPr lang="en-US" dirty="0"/>
          </a:p>
        </p:txBody>
      </p:sp>
    </p:spTree>
    <p:extLst>
      <p:ext uri="{BB962C8B-B14F-4D97-AF65-F5344CB8AC3E}">
        <p14:creationId xmlns:p14="http://schemas.microsoft.com/office/powerpoint/2010/main" val="20109910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6C058F0C-FA66-4F54-96E1-5D62584B19ED}" type="slidenum">
              <a:rPr lang="en-US"/>
              <a:pPr>
                <a:defRPr/>
              </a:pPr>
              <a:t>‹#›</a:t>
            </a:fld>
            <a:endParaRPr lang="en-US" dirty="0"/>
          </a:p>
        </p:txBody>
      </p:sp>
    </p:spTree>
    <p:extLst>
      <p:ext uri="{BB962C8B-B14F-4D97-AF65-F5344CB8AC3E}">
        <p14:creationId xmlns:p14="http://schemas.microsoft.com/office/powerpoint/2010/main" val="12892619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2F8859FA-A4E5-4DA2-8DE8-5047698C9AE8}" type="slidenum">
              <a:rPr lang="en-US"/>
              <a:pPr>
                <a:defRPr/>
              </a:pPr>
              <a:t>‹#›</a:t>
            </a:fld>
            <a:endParaRPr lang="en-US" dirty="0"/>
          </a:p>
        </p:txBody>
      </p:sp>
    </p:spTree>
    <p:extLst>
      <p:ext uri="{BB962C8B-B14F-4D97-AF65-F5344CB8AC3E}">
        <p14:creationId xmlns:p14="http://schemas.microsoft.com/office/powerpoint/2010/main" val="308740248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D9AEE85D-8252-497E-9341-B2BC6DC44E35}" type="slidenum">
              <a:rPr lang="en-US"/>
              <a:pPr>
                <a:defRPr/>
              </a:pPr>
              <a:t>‹#›</a:t>
            </a:fld>
            <a:endParaRPr lang="en-US" dirty="0"/>
          </a:p>
        </p:txBody>
      </p:sp>
    </p:spTree>
    <p:extLst>
      <p:ext uri="{BB962C8B-B14F-4D97-AF65-F5344CB8AC3E}">
        <p14:creationId xmlns:p14="http://schemas.microsoft.com/office/powerpoint/2010/main" val="375985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CCSSO_Color Bars_DESR2.png" descr="/Volumes/Clients/CCSSO/CCS007_Org Logo/Final/CCS007_OrgLogo_FINAL_121609/PNG/CCSSO_Color Bars_DESR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0"/>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 name="Date Placeholder 1"/>
          <p:cNvSpPr>
            <a:spLocks noGrp="1"/>
          </p:cNvSpPr>
          <p:nvPr>
            <p:ph type="dt" sz="half" idx="10"/>
          </p:nvPr>
        </p:nvSpPr>
        <p:spPr/>
        <p:txBody>
          <a:bodyPr/>
          <a:lstStyle>
            <a:lvl1pPr>
              <a:defRPr/>
            </a:lvl1pPr>
          </a:lstStyle>
          <a:p>
            <a:r>
              <a:rPr lang="en-US" dirty="0" smtClean="0"/>
              <a:t>6/21/2016</a:t>
            </a:r>
            <a:endParaRPr lang="en-US" dirty="0"/>
          </a:p>
        </p:txBody>
      </p:sp>
      <p:sp>
        <p:nvSpPr>
          <p:cNvPr id="5" name="Footer Placeholder 2"/>
          <p:cNvSpPr>
            <a:spLocks noGrp="1"/>
          </p:cNvSpPr>
          <p:nvPr>
            <p:ph type="ftr" sz="quarter" idx="11"/>
          </p:nvPr>
        </p:nvSpPr>
        <p:spPr/>
        <p:txBody>
          <a:bodyPr/>
          <a:lstStyle>
            <a:lvl1pPr>
              <a:defRPr/>
            </a:lvl1pPr>
          </a:lstStyle>
          <a:p>
            <a:r>
              <a:rPr lang="en-US" dirty="0" smtClean="0"/>
              <a:t>© 2016 • All Rights Reserved</a:t>
            </a:r>
            <a:endParaRPr lang="en-US" dirty="0"/>
          </a:p>
        </p:txBody>
      </p:sp>
      <p:sp>
        <p:nvSpPr>
          <p:cNvPr id="6" name="Slide Number Placeholder 3"/>
          <p:cNvSpPr>
            <a:spLocks noGrp="1"/>
          </p:cNvSpPr>
          <p:nvPr>
            <p:ph type="sldNum" sz="quarter" idx="12"/>
          </p:nvPr>
        </p:nvSpPr>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15001980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9B3FB086-AF19-4290-BFB9-6797E91BBEE6}" type="slidenum">
              <a:rPr lang="en-US"/>
              <a:pPr>
                <a:defRPr/>
              </a:pPr>
              <a:t>‹#›</a:t>
            </a:fld>
            <a:endParaRPr lang="en-US" dirty="0"/>
          </a:p>
        </p:txBody>
      </p:sp>
    </p:spTree>
    <p:extLst>
      <p:ext uri="{BB962C8B-B14F-4D97-AF65-F5344CB8AC3E}">
        <p14:creationId xmlns:p14="http://schemas.microsoft.com/office/powerpoint/2010/main" val="3981146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userDrawn="1"/>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0EA65602-5E98-466E-A9F3-192F9F9D4354}" type="slidenum">
              <a:rPr lang="en-US"/>
              <a:pPr>
                <a:defRPr/>
              </a:pPr>
              <a:t>‹#›</a:t>
            </a:fld>
            <a:endParaRPr lang="en-US" dirty="0"/>
          </a:p>
        </p:txBody>
      </p:sp>
    </p:spTree>
    <p:extLst>
      <p:ext uri="{BB962C8B-B14F-4D97-AF65-F5344CB8AC3E}">
        <p14:creationId xmlns:p14="http://schemas.microsoft.com/office/powerpoint/2010/main" val="6298907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1914C01-DFE8-4BE6-9D0E-75B3A2627EA3}" type="slidenum">
              <a:rPr lang="en-US"/>
              <a:pPr>
                <a:defRPr/>
              </a:pPr>
              <a:t>‹#›</a:t>
            </a:fld>
            <a:endParaRPr lang="en-US" dirty="0"/>
          </a:p>
        </p:txBody>
      </p:sp>
    </p:spTree>
    <p:extLst>
      <p:ext uri="{BB962C8B-B14F-4D97-AF65-F5344CB8AC3E}">
        <p14:creationId xmlns:p14="http://schemas.microsoft.com/office/powerpoint/2010/main" val="36273089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3810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Vertical Title 1"/>
          <p:cNvSpPr>
            <a:spLocks noGrp="1"/>
          </p:cNvSpPr>
          <p:nvPr>
            <p:ph type="title" orient="vert"/>
          </p:nvPr>
        </p:nvSpPr>
        <p:spPr>
          <a:xfrm>
            <a:off x="7830355" y="77788"/>
            <a:ext cx="1249344" cy="6037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77788"/>
            <a:ext cx="7134806" cy="6037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6/21/2016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 2016 • All Rights Reserved</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B02A3FB-089B-48E9-8FFE-85E9EBE41904}" type="slidenum">
              <a:rPr lang="en-US"/>
              <a:pPr>
                <a:defRPr/>
              </a:pPr>
              <a:t>‹#›</a:t>
            </a:fld>
            <a:endParaRPr lang="en-US" dirty="0"/>
          </a:p>
        </p:txBody>
      </p:sp>
    </p:spTree>
    <p:extLst>
      <p:ext uri="{BB962C8B-B14F-4D97-AF65-F5344CB8AC3E}">
        <p14:creationId xmlns:p14="http://schemas.microsoft.com/office/powerpoint/2010/main" val="13567162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7778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0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890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dirty="0" smtClean="0"/>
              <a:t>6/21/2016</a:t>
            </a:r>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t>© 2016 •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6D0D1687-D6DE-4DC6-A431-E4A99A1749F3}" type="slidenum">
              <a:rPr lang="en-US"/>
              <a:pPr>
                <a:defRPr/>
              </a:pPr>
              <a:t>‹#›</a:t>
            </a:fld>
            <a:endParaRPr lang="en-US" dirty="0"/>
          </a:p>
        </p:txBody>
      </p:sp>
    </p:spTree>
    <p:extLst>
      <p:ext uri="{BB962C8B-B14F-4D97-AF65-F5344CB8AC3E}">
        <p14:creationId xmlns:p14="http://schemas.microsoft.com/office/powerpoint/2010/main" val="25709519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r>
              <a:rPr lang="en-US" dirty="0" smtClean="0"/>
              <a:t>6/21/2016</a:t>
            </a:r>
            <a:endParaRPr lang="en-US" dirty="0"/>
          </a:p>
        </p:txBody>
      </p:sp>
      <p:sp>
        <p:nvSpPr>
          <p:cNvPr id="17" name="Footer Placeholder 16"/>
          <p:cNvSpPr>
            <a:spLocks noGrp="1"/>
          </p:cNvSpPr>
          <p:nvPr>
            <p:ph type="ftr" sz="quarter" idx="11"/>
          </p:nvPr>
        </p:nvSpPr>
        <p:spPr/>
        <p:txBody>
          <a:bodyPr/>
          <a:lstStyle/>
          <a:p>
            <a:pPr>
              <a:defRPr/>
            </a:pPr>
            <a:r>
              <a:rPr lang="en-US" dirty="0" smtClean="0"/>
              <a:t>© 2016 • All Rights Reserved</a:t>
            </a: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3DB18602-9C35-452A-954A-238E8E5E945F}" type="slidenum">
              <a:rPr lang="en-US" smtClean="0"/>
              <a:pPr>
                <a:defRPr/>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
        <p:nvSpPr>
          <p:cNvPr id="14" name="Rectangle 9"/>
          <p:cNvSpPr>
            <a:spLocks noChangeArrowheads="1"/>
          </p:cNvSpPr>
          <p:nvPr userDrawn="1"/>
        </p:nvSpPr>
        <p:spPr bwMode="auto">
          <a:xfrm>
            <a:off x="0" y="6488113"/>
            <a:ext cx="9144000" cy="381000"/>
          </a:xfrm>
          <a:prstGeom prst="rect">
            <a:avLst/>
          </a:prstGeom>
          <a:solidFill>
            <a:schemeClr val="bg1"/>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15"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r>
              <a:rPr lang="en-US" dirty="0" smtClean="0"/>
              <a:t>6/21/2016</a:t>
            </a:r>
            <a:endParaRPr lang="en-US" dirty="0"/>
          </a:p>
        </p:txBody>
      </p:sp>
      <p:sp>
        <p:nvSpPr>
          <p:cNvPr id="5" name="Footer Placeholder 4"/>
          <p:cNvSpPr>
            <a:spLocks noGrp="1"/>
          </p:cNvSpPr>
          <p:nvPr>
            <p:ph type="ftr" sz="quarter" idx="11"/>
          </p:nvPr>
        </p:nvSpPr>
        <p:spPr>
          <a:xfrm>
            <a:off x="2743200" y="6248400"/>
            <a:ext cx="3962400" cy="457200"/>
          </a:xfrm>
        </p:spPr>
        <p:txBody>
          <a:bodyPr/>
          <a:lstStyle/>
          <a:p>
            <a:pPr algn="ctr">
              <a:defRPr/>
            </a:pPr>
            <a:r>
              <a:rPr lang="en-US" dirty="0" smtClean="0"/>
              <a:t>© 2016 • All Rights Reserved</a:t>
            </a:r>
            <a:endParaRPr lang="en-US" dirty="0"/>
          </a:p>
        </p:txBody>
      </p:sp>
      <p:sp>
        <p:nvSpPr>
          <p:cNvPr id="6" name="Slide Number Placeholder 5"/>
          <p:cNvSpPr>
            <a:spLocks noGrp="1"/>
          </p:cNvSpPr>
          <p:nvPr>
            <p:ph type="sldNum" sz="quarter" idx="12"/>
          </p:nvPr>
        </p:nvSpPr>
        <p:spPr/>
        <p:txBody>
          <a:bodyPr/>
          <a:lstStyle/>
          <a:p>
            <a:pPr>
              <a:defRPr/>
            </a:pPr>
            <a:fld id="{A06B3D59-FD0B-403E-AEA8-5E4FF84E9A06}" type="slidenum">
              <a:rPr lang="en-US" smtClean="0"/>
              <a:pPr>
                <a:defRPr/>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6/21/2016</a:t>
            </a:r>
            <a:endParaRPr lang="en-US" dirty="0"/>
          </a:p>
        </p:txBody>
      </p:sp>
      <p:sp>
        <p:nvSpPr>
          <p:cNvPr id="5" name="Footer Placeholder 4"/>
          <p:cNvSpPr>
            <a:spLocks noGrp="1"/>
          </p:cNvSpPr>
          <p:nvPr>
            <p:ph type="ftr" sz="quarter" idx="11"/>
          </p:nvPr>
        </p:nvSpPr>
        <p:spPr>
          <a:xfrm>
            <a:off x="2743200" y="6172200"/>
            <a:ext cx="3276600" cy="457200"/>
          </a:xfrm>
        </p:spPr>
        <p:txBody>
          <a:bodyPr/>
          <a:lstStyle>
            <a:lvl1pPr algn="ctr">
              <a:defRPr/>
            </a:lvl1pPr>
          </a:lstStyle>
          <a:p>
            <a:pPr>
              <a:defRPr/>
            </a:pPr>
            <a:r>
              <a:rPr lang="en-US" dirty="0" smtClean="0"/>
              <a:t>© 2016 • All Rights Reserved</a:t>
            </a: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pPr>
              <a:defRPr/>
            </a:pPr>
            <a:fld id="{DE7FCB1B-B9E3-41AA-8FE6-01A3A5707F8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en-US" dirty="0" smtClean="0"/>
              <a:t>6/21/2016</a:t>
            </a:r>
            <a:endParaRPr lang="en-US" dirty="0"/>
          </a:p>
        </p:txBody>
      </p:sp>
      <p:sp>
        <p:nvSpPr>
          <p:cNvPr id="6" name="Footer Placeholder 5"/>
          <p:cNvSpPr>
            <a:spLocks noGrp="1"/>
          </p:cNvSpPr>
          <p:nvPr>
            <p:ph type="ftr" sz="quarter" idx="11"/>
          </p:nvPr>
        </p:nvSpPr>
        <p:spPr>
          <a:xfrm>
            <a:off x="2743200" y="6172200"/>
            <a:ext cx="3962400" cy="457200"/>
          </a:xfrm>
        </p:spPr>
        <p:txBody>
          <a:bodyPr/>
          <a:lstStyle/>
          <a:p>
            <a:pPr algn="ctr">
              <a:defRPr/>
            </a:pPr>
            <a:r>
              <a:rPr lang="en-US" dirty="0" smtClean="0"/>
              <a:t>© 2016 • All Rights Reserved</a:t>
            </a:r>
            <a:endParaRPr lang="en-US" dirty="0"/>
          </a:p>
        </p:txBody>
      </p:sp>
      <p:sp>
        <p:nvSpPr>
          <p:cNvPr id="7" name="Slide Number Placeholder 6"/>
          <p:cNvSpPr>
            <a:spLocks noGrp="1"/>
          </p:cNvSpPr>
          <p:nvPr>
            <p:ph type="sldNum" sz="quarter" idx="12"/>
          </p:nvPr>
        </p:nvSpPr>
        <p:spPr/>
        <p:txBody>
          <a:bodyPr/>
          <a:lstStyle/>
          <a:p>
            <a:pPr>
              <a:defRPr/>
            </a:pPr>
            <a:fld id="{6651FCC9-D726-4BAF-A82C-99C39E658FA2}" type="slidenum">
              <a:rPr lang="en-US" smtClean="0"/>
              <a:pPr>
                <a:defRPr/>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en-US" dirty="0" smtClean="0"/>
              <a:t>6/21/2016</a:t>
            </a:r>
            <a:endParaRPr lang="en-US" dirty="0"/>
          </a:p>
        </p:txBody>
      </p:sp>
      <p:sp>
        <p:nvSpPr>
          <p:cNvPr id="8" name="Footer Placeholder 7"/>
          <p:cNvSpPr>
            <a:spLocks noGrp="1"/>
          </p:cNvSpPr>
          <p:nvPr>
            <p:ph type="ftr" sz="quarter" idx="11"/>
          </p:nvPr>
        </p:nvSpPr>
        <p:spPr>
          <a:xfrm>
            <a:off x="2743200" y="6172200"/>
            <a:ext cx="3962400" cy="457200"/>
          </a:xfrm>
        </p:spPr>
        <p:txBody>
          <a:bodyPr/>
          <a:lstStyle/>
          <a:p>
            <a:pPr algn="ctr">
              <a:defRPr/>
            </a:pPr>
            <a:r>
              <a:rPr lang="en-US" dirty="0" smtClean="0"/>
              <a:t>© 2016 • All Rights Reserved</a:t>
            </a:r>
            <a:endParaRPr lang="en-US" dirty="0"/>
          </a:p>
        </p:txBody>
      </p:sp>
      <p:sp>
        <p:nvSpPr>
          <p:cNvPr id="9" name="Slide Number Placeholder 8"/>
          <p:cNvSpPr>
            <a:spLocks noGrp="1"/>
          </p:cNvSpPr>
          <p:nvPr>
            <p:ph type="sldNum" sz="quarter" idx="12"/>
          </p:nvPr>
        </p:nvSpPr>
        <p:spPr/>
        <p:txBody>
          <a:bodyPr/>
          <a:lstStyle/>
          <a:p>
            <a:pPr>
              <a:defRPr/>
            </a:pPr>
            <a:fld id="{06E745FE-6CB2-4AE5-AF03-D76988EEC9B1}" type="slidenum">
              <a:rPr lang="en-US" smtClean="0"/>
              <a:pPr>
                <a:defRPr/>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9"/>
          <p:cNvSpPr>
            <a:spLocks noChangeArrowheads="1"/>
          </p:cNvSpPr>
          <p:nvPr/>
        </p:nvSpPr>
        <p:spPr bwMode="auto">
          <a:xfrm>
            <a:off x="0" y="0"/>
            <a:ext cx="4752975"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 name="CCSSO_Color Bars_DESR2.png" descr="/Volumes/Clients/CCSSO/CCS007_Org Logo/Final/CCS007_OrgLogo_FINAL_121609/PNG/CCSSO_Color Bars_DESR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457200" y="180304"/>
            <a:ext cx="4114800" cy="1027605"/>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868214" y="180304"/>
            <a:ext cx="3818585"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4114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r>
              <a:rPr lang="en-US" dirty="0" smtClean="0"/>
              <a:t>6/21/2016</a:t>
            </a:r>
            <a:endParaRPr lang="en-US" dirty="0"/>
          </a:p>
        </p:txBody>
      </p:sp>
      <p:sp>
        <p:nvSpPr>
          <p:cNvPr id="9" name="Footer Placeholder 5"/>
          <p:cNvSpPr>
            <a:spLocks noGrp="1"/>
          </p:cNvSpPr>
          <p:nvPr>
            <p:ph type="ftr" sz="quarter" idx="11"/>
          </p:nvPr>
        </p:nvSpPr>
        <p:spPr/>
        <p:txBody>
          <a:bodyPr/>
          <a:lstStyle>
            <a:lvl1pPr>
              <a:defRPr/>
            </a:lvl1pPr>
          </a:lstStyle>
          <a:p>
            <a:r>
              <a:rPr lang="en-US" dirty="0" smtClean="0"/>
              <a:t>© 2016 • All Rights Reserved</a:t>
            </a:r>
            <a:endParaRPr lang="en-US" dirty="0"/>
          </a:p>
        </p:txBody>
      </p:sp>
      <p:sp>
        <p:nvSpPr>
          <p:cNvPr id="10" name="Slide Number Placeholder 6"/>
          <p:cNvSpPr>
            <a:spLocks noGrp="1"/>
          </p:cNvSpPr>
          <p:nvPr>
            <p:ph type="sldNum" sz="quarter" idx="12"/>
          </p:nvPr>
        </p:nvSpPr>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117146126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dirty="0" smtClean="0"/>
              <a:t>6/21/2016</a:t>
            </a:r>
            <a:endParaRPr lang="en-US" dirty="0"/>
          </a:p>
        </p:txBody>
      </p:sp>
      <p:sp>
        <p:nvSpPr>
          <p:cNvPr id="4" name="Footer Placeholder 3"/>
          <p:cNvSpPr>
            <a:spLocks noGrp="1"/>
          </p:cNvSpPr>
          <p:nvPr>
            <p:ph type="ftr" sz="quarter" idx="11"/>
          </p:nvPr>
        </p:nvSpPr>
        <p:spPr>
          <a:xfrm>
            <a:off x="2514600" y="6172200"/>
            <a:ext cx="3962400" cy="457200"/>
          </a:xfrm>
        </p:spPr>
        <p:txBody>
          <a:bodyPr/>
          <a:lstStyle>
            <a:lvl1pPr algn="ctr">
              <a:defRPr/>
            </a:lvl1pPr>
          </a:lstStyle>
          <a:p>
            <a:pPr>
              <a:defRPr/>
            </a:pPr>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pPr>
              <a:defRPr/>
            </a:pPr>
            <a:fld id="{348E14D1-C633-4E5E-9960-2269D94A6110}"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6/21/2016</a:t>
            </a:r>
            <a:endParaRPr lang="en-US" dirty="0"/>
          </a:p>
        </p:txBody>
      </p:sp>
      <p:sp>
        <p:nvSpPr>
          <p:cNvPr id="3" name="Footer Placeholder 2"/>
          <p:cNvSpPr>
            <a:spLocks noGrp="1"/>
          </p:cNvSpPr>
          <p:nvPr>
            <p:ph type="ftr" sz="quarter" idx="11"/>
          </p:nvPr>
        </p:nvSpPr>
        <p:spPr>
          <a:xfrm>
            <a:off x="2743200" y="6172200"/>
            <a:ext cx="3962400" cy="457200"/>
          </a:xfrm>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017FB2FF-B0D5-4A33-9E41-A937D9932184}"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6/21/2016</a:t>
            </a:r>
            <a:endParaRPr lang="en-US" dirty="0"/>
          </a:p>
        </p:txBody>
      </p:sp>
      <p:sp>
        <p:nvSpPr>
          <p:cNvPr id="6" name="Footer Placeholder 5"/>
          <p:cNvSpPr>
            <a:spLocks noGrp="1"/>
          </p:cNvSpPr>
          <p:nvPr>
            <p:ph type="ftr" sz="quarter" idx="11"/>
          </p:nvPr>
        </p:nvSpPr>
        <p:spPr/>
        <p:txBody>
          <a:bodyPr/>
          <a:lstStyle/>
          <a:p>
            <a:pPr>
              <a:defRPr/>
            </a:pPr>
            <a:r>
              <a:rPr lang="en-US" dirty="0" smtClean="0"/>
              <a:t>© 2016 • All Rights Reserved</a:t>
            </a:r>
            <a:endParaRPr lang="en-US" dirty="0"/>
          </a:p>
        </p:txBody>
      </p:sp>
      <p:sp>
        <p:nvSpPr>
          <p:cNvPr id="7" name="Slide Number Placeholder 6"/>
          <p:cNvSpPr>
            <a:spLocks noGrp="1"/>
          </p:cNvSpPr>
          <p:nvPr>
            <p:ph type="sldNum" sz="quarter" idx="12"/>
          </p:nvPr>
        </p:nvSpPr>
        <p:spPr/>
        <p:txBody>
          <a:bodyPr/>
          <a:lstStyle/>
          <a:p>
            <a:pPr>
              <a:defRPr/>
            </a:pPr>
            <a:fld id="{017FB2FF-B0D5-4A33-9E41-A937D9932184}" type="slidenum">
              <a:rPr lang="en-US" smtClean="0"/>
              <a:pPr>
                <a:defRPr/>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6/21/2016</a:t>
            </a:r>
            <a:endParaRPr lang="en-US" dirty="0"/>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dirty="0" smtClean="0"/>
              <a:t>© 2016 • All Rights Reserved</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pPr>
              <a:defRPr/>
            </a:pPr>
            <a:fld id="{017FB2FF-B0D5-4A33-9E41-A937D9932184}" type="slidenum">
              <a:rPr lang="en-US" smtClean="0"/>
              <a:pPr>
                <a:defRPr/>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dirty="0" smtClean="0"/>
              <a:t>6/21/2016</a:t>
            </a:r>
            <a:endParaRPr lang="en-US" dirty="0"/>
          </a:p>
        </p:txBody>
      </p:sp>
      <p:sp>
        <p:nvSpPr>
          <p:cNvPr id="5" name="Footer Placeholder 4"/>
          <p:cNvSpPr>
            <a:spLocks noGrp="1"/>
          </p:cNvSpPr>
          <p:nvPr>
            <p:ph type="ftr" sz="quarter" idx="11"/>
          </p:nvPr>
        </p:nvSpPr>
        <p:spPr/>
        <p:txBody>
          <a:bodyPr/>
          <a:lstStyle/>
          <a:p>
            <a:pPr>
              <a:defRPr/>
            </a:pPr>
            <a:r>
              <a:rPr lang="en-US" dirty="0" smtClean="0"/>
              <a:t>© 2016 • All Rights Reserved</a:t>
            </a:r>
            <a:endParaRPr lang="en-US" dirty="0"/>
          </a:p>
        </p:txBody>
      </p:sp>
      <p:sp>
        <p:nvSpPr>
          <p:cNvPr id="6" name="Slide Number Placeholder 5"/>
          <p:cNvSpPr>
            <a:spLocks noGrp="1"/>
          </p:cNvSpPr>
          <p:nvPr>
            <p:ph type="sldNum" sz="quarter" idx="12"/>
          </p:nvPr>
        </p:nvSpPr>
        <p:spPr/>
        <p:txBody>
          <a:bodyPr/>
          <a:lstStyle/>
          <a:p>
            <a:pPr>
              <a:defRPr/>
            </a:pPr>
            <a:fld id="{036B77A0-EFC1-47D4-AA85-E225AEAC6929}" type="slidenum">
              <a:rPr lang="en-US" smtClean="0"/>
              <a:pPr>
                <a:defRPr/>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dirty="0" smtClean="0"/>
              <a:t>6/21/2016</a:t>
            </a:r>
            <a:endParaRPr lang="en-US" dirty="0"/>
          </a:p>
        </p:txBody>
      </p:sp>
      <p:sp>
        <p:nvSpPr>
          <p:cNvPr id="5" name="Footer Placeholder 4"/>
          <p:cNvSpPr>
            <a:spLocks noGrp="1"/>
          </p:cNvSpPr>
          <p:nvPr>
            <p:ph type="ftr" sz="quarter" idx="11"/>
          </p:nvPr>
        </p:nvSpPr>
        <p:spPr/>
        <p:txBody>
          <a:bodyPr/>
          <a:lstStyle/>
          <a:p>
            <a:pPr>
              <a:defRPr/>
            </a:pPr>
            <a:r>
              <a:rPr lang="en-US" dirty="0" smtClean="0"/>
              <a:t>© 2016 • All Rights Reserved</a:t>
            </a:r>
            <a:endParaRPr lang="en-US" dirty="0"/>
          </a:p>
        </p:txBody>
      </p:sp>
      <p:sp>
        <p:nvSpPr>
          <p:cNvPr id="6" name="Slide Number Placeholder 5"/>
          <p:cNvSpPr>
            <a:spLocks noGrp="1"/>
          </p:cNvSpPr>
          <p:nvPr>
            <p:ph type="sldNum" sz="quarter" idx="12"/>
          </p:nvPr>
        </p:nvSpPr>
        <p:spPr/>
        <p:txBody>
          <a:bodyPr/>
          <a:lstStyle/>
          <a:p>
            <a:pPr>
              <a:defRPr/>
            </a:pPr>
            <a:fld id="{70B84399-BD73-4D7E-A648-33D893059D76}" type="slidenum">
              <a:rPr lang="en-US" smtClean="0"/>
              <a:pPr>
                <a:defRPr/>
              </a:pPr>
              <a:t>‹#›</a:t>
            </a:fld>
            <a:endParaRPr lang="en-US" dirty="0"/>
          </a:p>
        </p:txBody>
      </p:sp>
      <p:sp>
        <p:nvSpPr>
          <p:cNvPr id="7" name="Rectangle 6"/>
          <p:cNvSpPr>
            <a:spLocks noChangeArrowheads="1"/>
          </p:cNvSpPr>
          <p:nvPr userDrawn="1"/>
        </p:nvSpPr>
        <p:spPr bwMode="auto">
          <a:xfrm rot="5400000">
            <a:off x="3962400" y="396240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8" name="CCSSO_Color Bars_DESR2.png" descr="/Volumes/Clients/CCSSO/CCS007_Org Logo/Final/CCS007_OrgLogo_FINAL_121609/PNG/CCSSO_Color Bars_DESR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381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userDrawn="1"/>
        </p:nvSpPr>
        <p:spPr bwMode="auto">
          <a:xfrm rot="5400000">
            <a:off x="-3890962" y="4864099"/>
            <a:ext cx="8153400" cy="381001"/>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0013" y="1827213"/>
            <a:ext cx="7313612" cy="4114800"/>
          </a:xfrm>
        </p:spPr>
        <p:txBody>
          <a:bodyPr/>
          <a:lstStyle/>
          <a:p>
            <a:pPr lvl="0"/>
            <a:endParaRPr lang="en-US" noProof="0" dirty="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r>
              <a:rPr lang="en-US" dirty="0" smtClean="0"/>
              <a:t>6/21/2016</a:t>
            </a:r>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dirty="0" smtClean="0"/>
              <a:t>© 2016 • All Rights Reserved</a:t>
            </a:r>
            <a:endParaRPr lang="en-US" dirty="0"/>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3DF20D95-5CB6-46F2-ABDE-A1A4710D8A45}" type="slidenum">
              <a:rPr lang="en-US"/>
              <a:pPr>
                <a:defRPr/>
              </a:pPr>
              <a:t>‹#›</a:t>
            </a:fld>
            <a:endParaRPr lang="en-US" dirty="0"/>
          </a:p>
        </p:txBody>
      </p:sp>
      <p:pic>
        <p:nvPicPr>
          <p:cNvPr id="7" name="Picture 6" descr="squarelogomockupHIGHQUAL.jpg"/>
          <p:cNvPicPr>
            <a:picLocks noChangeAspect="1"/>
          </p:cNvPicPr>
          <p:nvPr userDrawn="1"/>
        </p:nvPicPr>
        <p:blipFill>
          <a:blip r:embed="rId2" cstate="print"/>
          <a:srcRect/>
          <a:stretch>
            <a:fillRect/>
          </a:stretch>
        </p:blipFill>
        <p:spPr bwMode="auto">
          <a:xfrm>
            <a:off x="152400" y="152403"/>
            <a:ext cx="762000" cy="576978"/>
          </a:xfrm>
          <a:prstGeom prst="rect">
            <a:avLst/>
          </a:prstGeom>
          <a:noFill/>
          <a:ln w="9525">
            <a:noFill/>
            <a:miter lim="800000"/>
            <a:headEnd/>
            <a:tailEnd/>
          </a:ln>
        </p:spPr>
      </p:pic>
    </p:spTree>
    <p:extLst>
      <p:ext uri="{BB962C8B-B14F-4D97-AF65-F5344CB8AC3E}">
        <p14:creationId xmlns:p14="http://schemas.microsoft.com/office/powerpoint/2010/main" val="284876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CCSSO_Color Bars_DESR2.png" descr="/Volumes/Clients/CCSSO/CCS007_Org Logo/Final/CCS007_OrgLogo_FINAL_121609/PNG/CCSSO_Color Bars_DESR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r>
              <a:rPr lang="en-US" dirty="0" smtClean="0"/>
              <a:t>6/21/2016</a:t>
            </a:r>
            <a:endParaRPr lang="en-US" dirty="0"/>
          </a:p>
        </p:txBody>
      </p:sp>
      <p:sp>
        <p:nvSpPr>
          <p:cNvPr id="8" name="Footer Placeholder 5"/>
          <p:cNvSpPr>
            <a:spLocks noGrp="1"/>
          </p:cNvSpPr>
          <p:nvPr>
            <p:ph type="ftr" sz="quarter" idx="11"/>
          </p:nvPr>
        </p:nvSpPr>
        <p:spPr/>
        <p:txBody>
          <a:bodyPr/>
          <a:lstStyle>
            <a:lvl1pPr>
              <a:defRPr/>
            </a:lvl1pPr>
          </a:lstStyle>
          <a:p>
            <a:r>
              <a:rPr lang="en-US" dirty="0" smtClean="0"/>
              <a:t>© 2016 • All Rights Reserved</a:t>
            </a:r>
            <a:endParaRPr lang="en-US" dirty="0"/>
          </a:p>
        </p:txBody>
      </p:sp>
      <p:sp>
        <p:nvSpPr>
          <p:cNvPr id="9" name="Slide Number Placeholder 6"/>
          <p:cNvSpPr>
            <a:spLocks noGrp="1"/>
          </p:cNvSpPr>
          <p:nvPr>
            <p:ph type="sldNum" sz="quarter" idx="12"/>
          </p:nvPr>
        </p:nvSpPr>
        <p:spPr/>
        <p:txBody>
          <a:bodyPr/>
          <a:lstStyle>
            <a:lvl1pPr>
              <a:defRPr/>
            </a:lvl1pPr>
          </a:lstStyle>
          <a:p>
            <a:fld id="{17D427D3-9DB1-4B8B-B97D-4AF3C4AFA89F}" type="slidenum">
              <a:rPr lang="en-US" smtClean="0"/>
              <a:pPr/>
              <a:t>‹#›</a:t>
            </a:fld>
            <a:endParaRPr lang="en-US" dirty="0"/>
          </a:p>
        </p:txBody>
      </p:sp>
    </p:spTree>
    <p:extLst>
      <p:ext uri="{BB962C8B-B14F-4D97-AF65-F5344CB8AC3E}">
        <p14:creationId xmlns:p14="http://schemas.microsoft.com/office/powerpoint/2010/main" val="40376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6.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1027" name="CCSSO_Color Bars_DESR2.png" descr="/Volumes/Clients/CCSSO/CCS007_Org Logo/Final/CCS007_OrgLogo_FINAL_121609/PNG/CCSSO_Color Bars_DESR2.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1029" name="Rectangle 3"/>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r>
              <a:rPr lang="en-US" dirty="0" smtClean="0"/>
              <a:t>6/21/2016</a:t>
            </a:r>
            <a:endParaRPr lang="en-US"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r>
              <a:rPr lang="en-US" dirty="0" smtClean="0"/>
              <a:t>© 2016 • All Rights Reserved</a:t>
            </a:r>
            <a:endParaRPr lang="en-US"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fld id="{17D427D3-9DB1-4B8B-B97D-4AF3C4AFA89F}" type="slidenum">
              <a:rPr lang="en-US" smtClean="0"/>
              <a:pPr/>
              <a:t>‹#›</a:t>
            </a:fld>
            <a:endParaRPr lang="en-US" dirty="0"/>
          </a:p>
        </p:txBody>
      </p:sp>
      <p:sp>
        <p:nvSpPr>
          <p:cNvPr id="1033" name="Rectangle 2"/>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2051"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2053"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5478"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pPr>
              <a:defRPr/>
            </a:pPr>
            <a:r>
              <a:rPr lang="en-US" dirty="0" smtClean="0"/>
              <a:t>6/21/2016</a:t>
            </a:r>
            <a:endParaRPr lang="en-US" dirty="0"/>
          </a:p>
        </p:txBody>
      </p:sp>
      <p:sp>
        <p:nvSpPr>
          <p:cNvPr id="1054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r>
              <a:rPr lang="en-US" dirty="0" smtClean="0"/>
              <a:t>© 2016 • All Rights Reserved</a:t>
            </a:r>
            <a:endParaRPr lang="en-US" dirty="0"/>
          </a:p>
        </p:txBody>
      </p:sp>
      <p:sp>
        <p:nvSpPr>
          <p:cNvPr id="105480"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pPr>
              <a:defRPr/>
            </a:pPr>
            <a:fld id="{2A5ECF74-FF86-4E39-A1E8-6691EEDC96F3}" type="slidenum">
              <a:rPr lang="en-US"/>
              <a:pPr>
                <a:defRPr/>
              </a:pPr>
              <a:t>‹#›</a:t>
            </a:fld>
            <a:endParaRPr lang="en-US" dirty="0"/>
          </a:p>
        </p:txBody>
      </p:sp>
      <p:sp>
        <p:nvSpPr>
          <p:cNvPr id="2057"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3075"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3077"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776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pPr>
              <a:defRPr/>
            </a:pPr>
            <a:r>
              <a:rPr lang="en-US" dirty="0" smtClean="0"/>
              <a:t>6/21/2016</a:t>
            </a:r>
            <a:endParaRPr lang="en-US" dirty="0"/>
          </a:p>
        </p:txBody>
      </p:sp>
      <p:sp>
        <p:nvSpPr>
          <p:cNvPr id="11776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r>
              <a:rPr lang="en-US" dirty="0" smtClean="0"/>
              <a:t>© 2016 • All Rights Reserved</a:t>
            </a:r>
            <a:endParaRPr lang="en-US" dirty="0"/>
          </a:p>
        </p:txBody>
      </p:sp>
      <p:sp>
        <p:nvSpPr>
          <p:cNvPr id="11776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pPr>
              <a:defRPr/>
            </a:pPr>
            <a:fld id="{6C3470D5-84F1-447F-ADFB-20449ECCF442}" type="slidenum">
              <a:rPr lang="en-US"/>
              <a:pPr>
                <a:defRPr/>
              </a:pPr>
              <a:t>‹#›</a:t>
            </a:fld>
            <a:endParaRPr lang="en-US" dirty="0"/>
          </a:p>
        </p:txBody>
      </p:sp>
      <p:sp>
        <p:nvSpPr>
          <p:cNvPr id="3081"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4099" name="CCSSO_Color Bars_DESR2.png" descr="/Volumes/Clients/CCSSO/CCS007_Org Logo/Final/CCS007_OrgLogo_FINAL_121609/PNG/CCSSO_Color Bars_DESR2.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4101"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886"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pPr>
              <a:defRPr/>
            </a:pPr>
            <a:r>
              <a:rPr lang="en-US" dirty="0" smtClean="0"/>
              <a:t>6/21/2016</a:t>
            </a:r>
            <a:endParaRPr lang="en-US" dirty="0"/>
          </a:p>
        </p:txBody>
      </p:sp>
      <p:sp>
        <p:nvSpPr>
          <p:cNvPr id="1228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r>
              <a:rPr lang="en-US" dirty="0" smtClean="0"/>
              <a:t>© 2016 • All Rights Reserved</a:t>
            </a:r>
            <a:endParaRPr lang="en-US" dirty="0"/>
          </a:p>
        </p:txBody>
      </p:sp>
      <p:sp>
        <p:nvSpPr>
          <p:cNvPr id="12288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pPr>
              <a:defRPr/>
            </a:pPr>
            <a:fld id="{017FB2FF-B0D5-4A33-9E41-A937D9932184}" type="slidenum">
              <a:rPr lang="en-US"/>
              <a:pPr>
                <a:defRPr/>
              </a:pPr>
              <a:t>‹#›</a:t>
            </a:fld>
            <a:endParaRPr lang="en-US" dirty="0"/>
          </a:p>
        </p:txBody>
      </p:sp>
      <p:sp>
        <p:nvSpPr>
          <p:cNvPr id="4105"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27" r:id="rId13"/>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5123"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88" y="6488113"/>
            <a:ext cx="914401"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5125"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6438"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pPr>
              <a:defRPr/>
            </a:pPr>
            <a:r>
              <a:rPr lang="en-US" dirty="0" smtClean="0"/>
              <a:t>6/21/2016</a:t>
            </a:r>
            <a:endParaRPr lang="en-US" dirty="0"/>
          </a:p>
        </p:txBody>
      </p:sp>
      <p:sp>
        <p:nvSpPr>
          <p:cNvPr id="1464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r>
              <a:rPr lang="en-US" dirty="0" smtClean="0"/>
              <a:t>© 2016 • All Rights Reserved</a:t>
            </a:r>
            <a:endParaRPr lang="en-US" dirty="0"/>
          </a:p>
        </p:txBody>
      </p:sp>
      <p:sp>
        <p:nvSpPr>
          <p:cNvPr id="146440"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pPr>
              <a:defRPr/>
            </a:pPr>
            <a:fld id="{C5666E46-7A54-4060-A0F3-DA45B896DFDC}" type="slidenum">
              <a:rPr lang="en-US"/>
              <a:pPr>
                <a:defRPr/>
              </a:pPr>
              <a:t>‹#›</a:t>
            </a:fld>
            <a:endParaRPr lang="en-US" dirty="0"/>
          </a:p>
        </p:txBody>
      </p:sp>
      <p:sp>
        <p:nvSpPr>
          <p:cNvPr id="5129"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7"/>
          <p:cNvSpPr>
            <a:spLocks noChangeArrowheads="1"/>
          </p:cNvSpPr>
          <p:nvPr/>
        </p:nvSpPr>
        <p:spPr bwMode="auto">
          <a:xfrm>
            <a:off x="0" y="0"/>
            <a:ext cx="9144000" cy="121920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pic>
        <p:nvPicPr>
          <p:cNvPr id="6147" name="CCSSO_Color Bars_DESR2.png" descr="/Volumes/Clients/CCSSO/CCS007_Org Logo/Final/CCS007_OrgLogo_FINAL_121609/PNG/CCSSO_Color Bars_DESR2.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8100" y="6488113"/>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14"/>
          <p:cNvSpPr>
            <a:spLocks noChangeArrowheads="1"/>
          </p:cNvSpPr>
          <p:nvPr/>
        </p:nvSpPr>
        <p:spPr bwMode="auto">
          <a:xfrm>
            <a:off x="990600" y="6488113"/>
            <a:ext cx="8153400" cy="381000"/>
          </a:xfrm>
          <a:prstGeom prst="rect">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endParaRPr lang="en-US" altLang="en-US" sz="1800" dirty="0">
              <a:solidFill>
                <a:srgbClr val="FFFFFF"/>
              </a:solidFill>
            </a:endParaRPr>
          </a:p>
        </p:txBody>
      </p:sp>
      <p:sp>
        <p:nvSpPr>
          <p:cNvPr id="6149" name="Rectangle 5"/>
          <p:cNvSpPr>
            <a:spLocks noGrp="1" noChangeArrowheads="1"/>
          </p:cNvSpPr>
          <p:nvPr>
            <p:ph type="body" idx="1"/>
          </p:nvPr>
        </p:nvSpPr>
        <p:spPr bwMode="auto">
          <a:xfrm>
            <a:off x="450850" y="15890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0774"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18" charset="-128"/>
              </a:defRPr>
            </a:lvl1pPr>
          </a:lstStyle>
          <a:p>
            <a:pPr>
              <a:defRPr/>
            </a:pPr>
            <a:r>
              <a:rPr lang="en-US" dirty="0" smtClean="0"/>
              <a:t>6/21/2016</a:t>
            </a:r>
            <a:endParaRPr lang="en-US" dirty="0"/>
          </a:p>
        </p:txBody>
      </p:sp>
      <p:sp>
        <p:nvSpPr>
          <p:cNvPr id="16077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r>
              <a:rPr lang="en-US" dirty="0" smtClean="0"/>
              <a:t>© 2016 • All Rights Reserved</a:t>
            </a:r>
            <a:endParaRPr lang="en-US" dirty="0"/>
          </a:p>
        </p:txBody>
      </p:sp>
      <p:sp>
        <p:nvSpPr>
          <p:cNvPr id="160776"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18" charset="-128"/>
              </a:defRPr>
            </a:lvl1pPr>
          </a:lstStyle>
          <a:p>
            <a:pPr>
              <a:defRPr/>
            </a:pPr>
            <a:fld id="{520FF759-6A7D-4FC8-8509-EE22BB65A86D}" type="slidenum">
              <a:rPr lang="en-US"/>
              <a:pPr>
                <a:defRPr/>
              </a:pPr>
              <a:t>‹#›</a:t>
            </a:fld>
            <a:endParaRPr lang="en-US" dirty="0"/>
          </a:p>
        </p:txBody>
      </p:sp>
      <p:sp>
        <p:nvSpPr>
          <p:cNvPr id="6153" name="Rectangle 9"/>
          <p:cNvSpPr>
            <a:spLocks noGrp="1" noChangeArrowheads="1"/>
          </p:cNvSpPr>
          <p:nvPr>
            <p:ph type="title"/>
          </p:nvPr>
        </p:nvSpPr>
        <p:spPr bwMode="auto">
          <a:xfrm>
            <a:off x="450850" y="777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Lst>
  <p:hf hdr="0" dt="0"/>
  <p:txStyles>
    <p:titleStyle>
      <a:lvl1pPr algn="l" rtl="0" eaLnBrk="1" fontAlgn="base" hangingPunct="1">
        <a:spcBef>
          <a:spcPct val="0"/>
        </a:spcBef>
        <a:spcAft>
          <a:spcPct val="0"/>
        </a:spcAft>
        <a:defRPr sz="2800">
          <a:solidFill>
            <a:srgbClr val="FFFFFF"/>
          </a:solidFill>
          <a:latin typeface="+mj-lt"/>
          <a:ea typeface="ＭＳ Ｐゴシック" pitchFamily="18" charset="-128"/>
          <a:cs typeface="+mj-cs"/>
        </a:defRPr>
      </a:lvl1pPr>
      <a:lvl2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2pPr>
      <a:lvl3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3pPr>
      <a:lvl4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4pPr>
      <a:lvl5pPr algn="l" rtl="0" eaLnBrk="1" fontAlgn="base" hangingPunct="1">
        <a:spcBef>
          <a:spcPct val="0"/>
        </a:spcBef>
        <a:spcAft>
          <a:spcPct val="0"/>
        </a:spcAft>
        <a:defRPr sz="2800">
          <a:solidFill>
            <a:srgbClr val="FFFFFF"/>
          </a:solidFill>
          <a:latin typeface="Arial Black" pitchFamily="34" charset="0"/>
          <a:ea typeface="ＭＳ Ｐゴシック" pitchFamily="18" charset="-128"/>
          <a:cs typeface="Arial" charset="0"/>
        </a:defRPr>
      </a:lvl5pPr>
      <a:lvl6pPr marL="457200" algn="l" rtl="0" eaLnBrk="1" fontAlgn="base" hangingPunct="1">
        <a:spcBef>
          <a:spcPct val="0"/>
        </a:spcBef>
        <a:spcAft>
          <a:spcPct val="0"/>
        </a:spcAft>
        <a:defRPr sz="2800">
          <a:solidFill>
            <a:srgbClr val="FFFFFF"/>
          </a:solidFill>
          <a:latin typeface="Arial Black" pitchFamily="34" charset="0"/>
          <a:cs typeface="Arial" charset="0"/>
        </a:defRPr>
      </a:lvl6pPr>
      <a:lvl7pPr marL="914400" algn="l" rtl="0" eaLnBrk="1" fontAlgn="base" hangingPunct="1">
        <a:spcBef>
          <a:spcPct val="0"/>
        </a:spcBef>
        <a:spcAft>
          <a:spcPct val="0"/>
        </a:spcAft>
        <a:defRPr sz="2800">
          <a:solidFill>
            <a:srgbClr val="FFFFFF"/>
          </a:solidFill>
          <a:latin typeface="Arial Black" pitchFamily="34" charset="0"/>
          <a:cs typeface="Arial" charset="0"/>
        </a:defRPr>
      </a:lvl7pPr>
      <a:lvl8pPr marL="1371600" algn="l" rtl="0" eaLnBrk="1" fontAlgn="base" hangingPunct="1">
        <a:spcBef>
          <a:spcPct val="0"/>
        </a:spcBef>
        <a:spcAft>
          <a:spcPct val="0"/>
        </a:spcAft>
        <a:defRPr sz="2800">
          <a:solidFill>
            <a:srgbClr val="FFFFFF"/>
          </a:solidFill>
          <a:latin typeface="Arial Black" pitchFamily="34" charset="0"/>
          <a:cs typeface="Arial" charset="0"/>
        </a:defRPr>
      </a:lvl8pPr>
      <a:lvl9pPr marL="1828800" algn="l" rtl="0" eaLnBrk="1" fontAlgn="base" hangingPunct="1">
        <a:spcBef>
          <a:spcPct val="0"/>
        </a:spcBef>
        <a:spcAft>
          <a:spcPct val="0"/>
        </a:spcAft>
        <a:defRPr sz="2800">
          <a:solidFill>
            <a:srgbClr val="FFFFFF"/>
          </a:solidFill>
          <a:latin typeface="Arial Black"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z"/>
        <a:defRPr sz="2400">
          <a:solidFill>
            <a:schemeClr val="tx1"/>
          </a:solidFill>
          <a:latin typeface="+mn-lt"/>
          <a:ea typeface="ＭＳ Ｐゴシック" pitchFamily="18" charset="-128"/>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ea typeface="ＭＳ Ｐゴシック" pitchFamily="18" charset="-128"/>
          <a:cs typeface="+mn-cs"/>
        </a:defRPr>
      </a:lvl2pPr>
      <a:lvl3pPr marL="1143000" indent="-228600" algn="l" rtl="0" eaLnBrk="1" fontAlgn="base" hangingPunct="1">
        <a:spcBef>
          <a:spcPct val="20000"/>
        </a:spcBef>
        <a:spcAft>
          <a:spcPct val="0"/>
        </a:spcAft>
        <a:buClr>
          <a:schemeClr val="accent2"/>
        </a:buClr>
        <a:buChar char="•"/>
        <a:defRPr>
          <a:solidFill>
            <a:schemeClr val="tx1"/>
          </a:solidFill>
          <a:latin typeface="+mn-lt"/>
          <a:ea typeface="ＭＳ Ｐゴシック" pitchFamily="18" charset="-128"/>
          <a:cs typeface="+mn-cs"/>
        </a:defRPr>
      </a:lvl3pPr>
      <a:lvl4pPr marL="16002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4pPr>
      <a:lvl5pPr marL="2057400" indent="-228600" algn="l" rtl="0" eaLnBrk="1" fontAlgn="base" hangingPunct="1">
        <a:spcBef>
          <a:spcPct val="20000"/>
        </a:spcBef>
        <a:spcAft>
          <a:spcPct val="0"/>
        </a:spcAft>
        <a:buClr>
          <a:schemeClr val="accent2"/>
        </a:buClr>
        <a:buChar char="»"/>
        <a:defRPr sz="1600">
          <a:solidFill>
            <a:schemeClr val="tx1"/>
          </a:solidFill>
          <a:latin typeface="+mn-lt"/>
          <a:ea typeface="ＭＳ Ｐゴシック" pitchFamily="18" charset="-128"/>
          <a:cs typeface="+mn-cs"/>
        </a:defRPr>
      </a:lvl5pPr>
      <a:lvl6pPr marL="2514600" indent="-228600" algn="l" rtl="0" eaLnBrk="1" fontAlgn="base" hangingPunct="1">
        <a:spcBef>
          <a:spcPct val="20000"/>
        </a:spcBef>
        <a:spcAft>
          <a:spcPct val="0"/>
        </a:spcAft>
        <a:buClr>
          <a:schemeClr val="accent2"/>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en-US" dirty="0" smtClean="0"/>
              <a:t>6/21/2016</a:t>
            </a:r>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 2016 • All Rights Reserved</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D427D3-9DB1-4B8B-B97D-4AF3C4AFA8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ededgroup.com/" TargetMode="External"/><Relationship Id="rId2" Type="http://schemas.openxmlformats.org/officeDocument/2006/relationships/notesSlide" Target="../notesSlides/notesSlide1.xml"/><Relationship Id="rId1" Type="http://schemas.openxmlformats.org/officeDocument/2006/relationships/slideLayout" Target="../slideLayouts/slideLayout7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6.xml"/></Relationships>
</file>

<file path=ppt/slides/_rels/slide19.xml.rels><?xml version="1.0" encoding="UTF-8" standalone="yes"?>
<Relationships xmlns="http://schemas.openxmlformats.org/package/2006/relationships"><Relationship Id="rId3" Type="http://schemas.openxmlformats.org/officeDocument/2006/relationships/hyperlink" Target="https://assets.documentcloud.org/documents/2644885/ESEA-Title-II-a-State-Grants-Under-Pre.pdf" TargetMode="External"/><Relationship Id="rId2" Type="http://schemas.openxmlformats.org/officeDocument/2006/relationships/notesSlide" Target="../notesSlides/notesSlide14.xml"/><Relationship Id="rId1" Type="http://schemas.openxmlformats.org/officeDocument/2006/relationships/slideLayout" Target="../slideLayouts/slideLayout7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3.xml.rels><?xml version="1.0" encoding="UTF-8" standalone="yes"?>
<Relationships xmlns="http://schemas.openxmlformats.org/package/2006/relationships"><Relationship Id="rId3" Type="http://schemas.openxmlformats.org/officeDocument/2006/relationships/hyperlink" Target="http://tennesseegms.blob.core.windows.net/publicgmsdocuments/66e43acb-8894-4544-bbba-7b3df90ea431.pdf" TargetMode="External"/><Relationship Id="rId2" Type="http://schemas.openxmlformats.org/officeDocument/2006/relationships/hyperlink" Target="http://www2.ed.gov/policy/elsec/guid/secletter/160713.html" TargetMode="External"/><Relationship Id="rId1" Type="http://schemas.openxmlformats.org/officeDocument/2006/relationships/slideLayout" Target="../slideLayouts/slideLayout7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6.xml"/></Relationships>
</file>

<file path=ppt/slides/_rels/slide27.xml.rels><?xml version="1.0" encoding="UTF-8" standalone="yes"?>
<Relationships xmlns="http://schemas.openxmlformats.org/package/2006/relationships"><Relationship Id="rId3" Type="http://schemas.openxmlformats.org/officeDocument/2006/relationships/hyperlink" Target="http://legcounsel.house.gov/Comps/Elementary%20And%20Secondary%20Education%20Act%20Of%201965.pdf" TargetMode="External"/><Relationship Id="rId7" Type="http://schemas.openxmlformats.org/officeDocument/2006/relationships/hyperlink" Target="http://www.ed.gov/essa" TargetMode="External"/><Relationship Id="rId2" Type="http://schemas.openxmlformats.org/officeDocument/2006/relationships/notesSlide" Target="../notesSlides/notesSlide19.xml"/><Relationship Id="rId1" Type="http://schemas.openxmlformats.org/officeDocument/2006/relationships/slideLayout" Target="../slideLayouts/slideLayout76.xml"/><Relationship Id="rId6" Type="http://schemas.openxmlformats.org/officeDocument/2006/relationships/hyperlink" Target="http://www.ccsso.org/Documents/2016/ESSA/MaximizingESSAFormulaFundsforStudentsApril2016.pdf" TargetMode="External"/><Relationship Id="rId5" Type="http://schemas.openxmlformats.org/officeDocument/2006/relationships/hyperlink" Target="http://www.ccsso.org/Documents/Summary%20of%20Significant%20Spending%20and%20Fiscal%20Rules%20in%20ESSA%20-%2003092016.pdf" TargetMode="External"/><Relationship Id="rId4" Type="http://schemas.openxmlformats.org/officeDocument/2006/relationships/hyperlink" Target="http://www.ccsso.org/Resources/Programs/Every_Student_Succeeds_Act.htm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6.xml"/></Relationships>
</file>

<file path=ppt/slides/_rels/slide3.xml.rels><?xml version="1.0" encoding="UTF-8" standalone="yes"?>
<Relationships xmlns="http://schemas.openxmlformats.org/package/2006/relationships"><Relationship Id="rId3" Type="http://schemas.openxmlformats.org/officeDocument/2006/relationships/hyperlink" Target="http://www2.ed.gov/policy/elsec/leg/essa/index.html" TargetMode="External"/><Relationship Id="rId2" Type="http://schemas.openxmlformats.org/officeDocument/2006/relationships/notesSlide" Target="../notesSlides/notesSlide3.xml"/><Relationship Id="rId1" Type="http://schemas.openxmlformats.org/officeDocument/2006/relationships/slideLayout" Target="../slideLayouts/slideLayout7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6.xml"/></Relationships>
</file>

<file path=ppt/slides/_rels/slide5.xml.rels><?xml version="1.0" encoding="UTF-8" standalone="yes"?>
<Relationships xmlns="http://schemas.openxmlformats.org/package/2006/relationships"><Relationship Id="rId2" Type="http://schemas.openxmlformats.org/officeDocument/2006/relationships/hyperlink" Target="http://www2.ed.gov/policy/elsec/guid/eseatitleiswguidance.pdf" TargetMode="External"/><Relationship Id="rId1" Type="http://schemas.openxmlformats.org/officeDocument/2006/relationships/slideLayout" Target="../slideLayouts/slideLayout7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295400" y="4724400"/>
            <a:ext cx="6400800" cy="1600200"/>
          </a:xfrm>
        </p:spPr>
        <p:txBody>
          <a:bodyPr>
            <a:normAutofit/>
          </a:bodyPr>
          <a:lstStyle/>
          <a:p>
            <a:pPr lvl="0" algn="l">
              <a:spcBef>
                <a:spcPts val="0"/>
              </a:spcBef>
              <a:buClr>
                <a:srgbClr val="D6862D"/>
              </a:buClr>
            </a:pPr>
            <a:r>
              <a:rPr lang="en-US" sz="2000" dirty="0" smtClean="0">
                <a:solidFill>
                  <a:schemeClr val="tx1"/>
                </a:solidFill>
              </a:rPr>
              <a:t>Melissa Junge</a:t>
            </a:r>
            <a:endParaRPr lang="en-US" sz="2000" dirty="0">
              <a:solidFill>
                <a:schemeClr val="tx1"/>
              </a:solidFill>
            </a:endParaRPr>
          </a:p>
          <a:p>
            <a:pPr lvl="0" algn="l">
              <a:spcBef>
                <a:spcPts val="0"/>
              </a:spcBef>
              <a:buClr>
                <a:srgbClr val="D6862D"/>
              </a:buClr>
            </a:pPr>
            <a:r>
              <a:rPr lang="en-US" sz="1900" dirty="0">
                <a:solidFill>
                  <a:schemeClr val="tx1"/>
                </a:solidFill>
              </a:rPr>
              <a:t>Federal Education Group, PLLC </a:t>
            </a:r>
          </a:p>
          <a:p>
            <a:pPr lvl="0" algn="l">
              <a:spcBef>
                <a:spcPts val="0"/>
              </a:spcBef>
              <a:buClr>
                <a:srgbClr val="D6862D"/>
              </a:buClr>
            </a:pPr>
            <a:r>
              <a:rPr lang="en-US" sz="1900" dirty="0">
                <a:solidFill>
                  <a:srgbClr val="ECE9C6"/>
                </a:solidFill>
                <a:hlinkClick r:id="rId3"/>
              </a:rPr>
              <a:t>www.fededgroup.com</a:t>
            </a:r>
            <a:r>
              <a:rPr lang="en-US" sz="1900" dirty="0">
                <a:solidFill>
                  <a:srgbClr val="ECE9C6"/>
                </a:solidFill>
              </a:rPr>
              <a:t> 	</a:t>
            </a:r>
            <a:r>
              <a:rPr lang="en-US" dirty="0" smtClean="0"/>
              <a:t>	</a:t>
            </a:r>
            <a:endParaRPr lang="en-US" dirty="0"/>
          </a:p>
        </p:txBody>
      </p:sp>
      <p:sp>
        <p:nvSpPr>
          <p:cNvPr id="6" name="Title 5"/>
          <p:cNvSpPr>
            <a:spLocks noGrp="1"/>
          </p:cNvSpPr>
          <p:nvPr>
            <p:ph type="ctrTitle"/>
          </p:nvPr>
        </p:nvSpPr>
        <p:spPr>
          <a:xfrm>
            <a:off x="228600" y="1505930"/>
            <a:ext cx="8458200" cy="1470025"/>
          </a:xfrm>
        </p:spPr>
        <p:txBody>
          <a:bodyPr>
            <a:normAutofit fontScale="90000"/>
          </a:bodyPr>
          <a:lstStyle/>
          <a:p>
            <a:r>
              <a:rPr lang="en-US" sz="2700" dirty="0" smtClean="0"/>
              <a:t>GADOE Federal Programs to Support School Improvement Committee:</a:t>
            </a:r>
            <a:br>
              <a:rPr lang="en-US" sz="2700" dirty="0" smtClean="0"/>
            </a:br>
            <a:r>
              <a:rPr lang="en-US" sz="2700" dirty="0" smtClean="0"/>
              <a:t>Opportunities under ESSA</a:t>
            </a:r>
            <a:r>
              <a:rPr lang="en-US" dirty="0" smtClean="0"/>
              <a:t/>
            </a:r>
            <a:br>
              <a:rPr lang="en-US" dirty="0" smtClean="0"/>
            </a:br>
            <a:r>
              <a:rPr lang="en-US" sz="2200" dirty="0" smtClean="0"/>
              <a:t>September 19, 2016</a:t>
            </a:r>
            <a:endParaRPr lang="en-US" sz="2200" dirty="0"/>
          </a:p>
        </p:txBody>
      </p:sp>
    </p:spTree>
    <p:extLst>
      <p:ext uri="{BB962C8B-B14F-4D97-AF65-F5344CB8AC3E}">
        <p14:creationId xmlns:p14="http://schemas.microsoft.com/office/powerpoint/2010/main" val="1192147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ESSA, Accountability, </a:t>
            </a:r>
            <a:br>
              <a:rPr lang="en-US" dirty="0"/>
            </a:br>
            <a:r>
              <a:rPr lang="en-US" dirty="0"/>
              <a:t>and School </a:t>
            </a:r>
            <a:r>
              <a:rPr lang="en-US" dirty="0" smtClean="0"/>
              <a:t>Improvement (cont’d)</a:t>
            </a:r>
            <a:endParaRPr lang="en-US" dirty="0"/>
          </a:p>
        </p:txBody>
      </p:sp>
      <p:sp>
        <p:nvSpPr>
          <p:cNvPr id="3" name="Footer Placeholder 2"/>
          <p:cNvSpPr>
            <a:spLocks noGrp="1"/>
          </p:cNvSpPr>
          <p:nvPr>
            <p:ph type="ftr" sz="quarter" idx="11"/>
          </p:nvPr>
        </p:nvSpPr>
        <p:spPr/>
        <p:txBody>
          <a:bodyPr/>
          <a:lstStyle/>
          <a:p>
            <a:r>
              <a:rPr lang="en-US" smtClean="0"/>
              <a:t>© 2016 • All Rights Reserved</a:t>
            </a:r>
            <a:endParaRPr lang="en-US"/>
          </a:p>
        </p:txBody>
      </p:sp>
      <p:sp>
        <p:nvSpPr>
          <p:cNvPr id="4" name="Slide Number Placeholder 3"/>
          <p:cNvSpPr>
            <a:spLocks noGrp="1"/>
          </p:cNvSpPr>
          <p:nvPr>
            <p:ph type="sldNum" sz="quarter" idx="12"/>
          </p:nvPr>
        </p:nvSpPr>
        <p:spPr/>
        <p:txBody>
          <a:bodyPr/>
          <a:lstStyle/>
          <a:p>
            <a:fld id="{4AAAA3A0-5995-4FEB-AC91-7B025F219469}" type="slidenum">
              <a:rPr lang="en-US" smtClean="0"/>
              <a:t>10</a:t>
            </a:fld>
            <a:endParaRPr lang="en-US"/>
          </a:p>
        </p:txBody>
      </p:sp>
      <p:sp>
        <p:nvSpPr>
          <p:cNvPr id="5" name="Content Placeholder 4"/>
          <p:cNvSpPr>
            <a:spLocks noGrp="1"/>
          </p:cNvSpPr>
          <p:nvPr>
            <p:ph sz="quarter" idx="1"/>
          </p:nvPr>
        </p:nvSpPr>
        <p:spPr/>
        <p:txBody>
          <a:bodyPr/>
          <a:lstStyle/>
          <a:p>
            <a:r>
              <a:rPr lang="en-US" dirty="0" smtClean="0"/>
              <a:t>Subgroups for accountability: </a:t>
            </a:r>
          </a:p>
          <a:p>
            <a:pPr lvl="1"/>
            <a:r>
              <a:rPr lang="en-US" i="1" dirty="0" smtClean="0"/>
              <a:t>economically </a:t>
            </a:r>
            <a:r>
              <a:rPr lang="en-US" i="1" dirty="0"/>
              <a:t>disadvantaged students;</a:t>
            </a:r>
          </a:p>
          <a:p>
            <a:pPr lvl="1"/>
            <a:r>
              <a:rPr lang="en-US" i="1" dirty="0" smtClean="0"/>
              <a:t>students </a:t>
            </a:r>
            <a:r>
              <a:rPr lang="en-US" i="1" dirty="0"/>
              <a:t>from major racial and ethnic groups;</a:t>
            </a:r>
          </a:p>
          <a:p>
            <a:pPr lvl="1"/>
            <a:r>
              <a:rPr lang="en-US" i="1" dirty="0" smtClean="0"/>
              <a:t>children </a:t>
            </a:r>
            <a:r>
              <a:rPr lang="en-US" i="1" dirty="0"/>
              <a:t>with disabilities; and</a:t>
            </a:r>
          </a:p>
          <a:p>
            <a:pPr lvl="1"/>
            <a:r>
              <a:rPr lang="en-US" i="1" dirty="0" smtClean="0"/>
              <a:t>English learners</a:t>
            </a:r>
          </a:p>
          <a:p>
            <a:pPr lvl="1"/>
            <a:endParaRPr lang="en-US" i="1" dirty="0"/>
          </a:p>
          <a:p>
            <a:r>
              <a:rPr lang="en-US" dirty="0" smtClean="0"/>
              <a:t>Based on accountability system, SEAs must identify certain schools as needing support and improvement</a:t>
            </a:r>
          </a:p>
          <a:p>
            <a:pPr lvl="1"/>
            <a:endParaRPr lang="en-US" i="1" dirty="0"/>
          </a:p>
          <a:p>
            <a:endParaRPr lang="en-US" dirty="0"/>
          </a:p>
        </p:txBody>
      </p:sp>
    </p:spTree>
    <p:extLst>
      <p:ext uri="{BB962C8B-B14F-4D97-AF65-F5344CB8AC3E}">
        <p14:creationId xmlns:p14="http://schemas.microsoft.com/office/powerpoint/2010/main" val="187664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12838"/>
          </a:xfrm>
        </p:spPr>
        <p:txBody>
          <a:bodyPr>
            <a:normAutofit fontScale="90000"/>
          </a:bodyPr>
          <a:lstStyle/>
          <a:p>
            <a:r>
              <a:rPr lang="en-US" b="1" dirty="0"/>
              <a:t>Comprehensive Support and </a:t>
            </a:r>
            <a:r>
              <a:rPr lang="en-US" b="1" dirty="0" smtClean="0"/>
              <a:t>Improvement Schools (CSI schools)</a:t>
            </a:r>
            <a:endParaRPr lang="en-US" dirty="0"/>
          </a:p>
        </p:txBody>
      </p:sp>
      <p:sp>
        <p:nvSpPr>
          <p:cNvPr id="3" name="Footer Placeholder 2"/>
          <p:cNvSpPr>
            <a:spLocks noGrp="1"/>
          </p:cNvSpPr>
          <p:nvPr>
            <p:ph type="ftr" sz="quarter" idx="11"/>
          </p:nvPr>
        </p:nvSpPr>
        <p:spPr/>
        <p:txBody>
          <a:bodyPr/>
          <a:lstStyle/>
          <a:p>
            <a:r>
              <a:rPr lang="en-US" smtClean="0"/>
              <a:t>© 2016 • All Rights Reserved</a:t>
            </a:r>
            <a:endParaRPr lang="en-US"/>
          </a:p>
        </p:txBody>
      </p:sp>
      <p:sp>
        <p:nvSpPr>
          <p:cNvPr id="4" name="Slide Number Placeholder 3"/>
          <p:cNvSpPr>
            <a:spLocks noGrp="1"/>
          </p:cNvSpPr>
          <p:nvPr>
            <p:ph type="sldNum" sz="quarter" idx="12"/>
          </p:nvPr>
        </p:nvSpPr>
        <p:spPr/>
        <p:txBody>
          <a:bodyPr/>
          <a:lstStyle/>
          <a:p>
            <a:fld id="{4AAAA3A0-5995-4FEB-AC91-7B025F219469}" type="slidenum">
              <a:rPr lang="en-US" smtClean="0"/>
              <a:t>11</a:t>
            </a:fld>
            <a:endParaRPr lang="en-US"/>
          </a:p>
        </p:txBody>
      </p:sp>
      <p:sp>
        <p:nvSpPr>
          <p:cNvPr id="5" name="Content Placeholder 4"/>
          <p:cNvSpPr>
            <a:spLocks noGrp="1"/>
          </p:cNvSpPr>
          <p:nvPr>
            <p:ph sz="quarter" idx="1"/>
          </p:nvPr>
        </p:nvSpPr>
        <p:spPr>
          <a:xfrm>
            <a:off x="381000" y="1371600"/>
            <a:ext cx="8610600" cy="5105400"/>
          </a:xfrm>
        </p:spPr>
        <p:txBody>
          <a:bodyPr>
            <a:normAutofit fontScale="92500" lnSpcReduction="10000"/>
          </a:bodyPr>
          <a:lstStyle/>
          <a:p>
            <a:pPr lvl="0"/>
            <a:r>
              <a:rPr lang="en-US" dirty="0" smtClean="0"/>
              <a:t>At </a:t>
            </a:r>
            <a:r>
              <a:rPr lang="en-US" dirty="0"/>
              <a:t>least once every three years SEAs must identify certain schools for comprehensive support and improvement (CSI). </a:t>
            </a:r>
            <a:r>
              <a:rPr lang="en-US" sz="1500" dirty="0"/>
              <a:t>(</a:t>
            </a:r>
            <a:r>
              <a:rPr lang="en-US" sz="1500" dirty="0" smtClean="0"/>
              <a:t>1111(c</a:t>
            </a:r>
            <a:r>
              <a:rPr lang="en-US" sz="1500" dirty="0"/>
              <a:t>)(4)(D)(i</a:t>
            </a:r>
            <a:r>
              <a:rPr lang="en-US" sz="1500" dirty="0" smtClean="0"/>
              <a:t>)) </a:t>
            </a:r>
          </a:p>
          <a:p>
            <a:pPr lvl="0"/>
            <a:r>
              <a:rPr lang="en-US" dirty="0" smtClean="0"/>
              <a:t>CSI </a:t>
            </a:r>
            <a:r>
              <a:rPr lang="en-US" dirty="0"/>
              <a:t>schools </a:t>
            </a:r>
            <a:r>
              <a:rPr lang="en-US" dirty="0" smtClean="0"/>
              <a:t>include:</a:t>
            </a:r>
          </a:p>
          <a:p>
            <a:pPr lvl="1"/>
            <a:r>
              <a:rPr lang="en-US" dirty="0" smtClean="0"/>
              <a:t>the </a:t>
            </a:r>
            <a:r>
              <a:rPr lang="en-US" dirty="0"/>
              <a:t>lowest-performing 5% of Title I schools, </a:t>
            </a:r>
            <a:endParaRPr lang="en-US" dirty="0" smtClean="0"/>
          </a:p>
          <a:p>
            <a:pPr lvl="1"/>
            <a:r>
              <a:rPr lang="en-US" dirty="0" smtClean="0"/>
              <a:t>high </a:t>
            </a:r>
            <a:r>
              <a:rPr lang="en-US" dirty="0"/>
              <a:t>schools failing to graduate one-third or more of their students, and </a:t>
            </a:r>
            <a:endParaRPr lang="en-US" dirty="0" smtClean="0"/>
          </a:p>
          <a:p>
            <a:pPr lvl="1"/>
            <a:r>
              <a:rPr lang="en-US" dirty="0" smtClean="0"/>
              <a:t>schools </a:t>
            </a:r>
            <a:r>
              <a:rPr lang="en-US" dirty="0"/>
              <a:t>with chronically low-performing subgroups </a:t>
            </a:r>
            <a:r>
              <a:rPr lang="en-US" dirty="0" smtClean="0"/>
              <a:t>that </a:t>
            </a:r>
            <a:r>
              <a:rPr lang="en-US" dirty="0"/>
              <a:t>have failed to improve after implementing more targeted supports.  </a:t>
            </a:r>
            <a:r>
              <a:rPr lang="en-US" sz="1500" dirty="0"/>
              <a:t>(</a:t>
            </a:r>
            <a:r>
              <a:rPr lang="en-US" sz="1500" dirty="0" smtClean="0"/>
              <a:t>1111(c</a:t>
            </a:r>
            <a:r>
              <a:rPr lang="en-US" sz="1500" dirty="0"/>
              <a:t>)(4)(D)(i)(I)-(III</a:t>
            </a:r>
            <a:r>
              <a:rPr lang="en-US" sz="1500" dirty="0" smtClean="0"/>
              <a:t>))</a:t>
            </a:r>
          </a:p>
          <a:p>
            <a:r>
              <a:rPr lang="en-US" dirty="0" smtClean="0"/>
              <a:t>LEAs </a:t>
            </a:r>
            <a:r>
              <a:rPr lang="en-US" dirty="0"/>
              <a:t>with CSI schools must develop plans for each school that, among other things, includes evidence-based interventions for the school. </a:t>
            </a:r>
            <a:r>
              <a:rPr lang="en-US" sz="1500" dirty="0" smtClean="0"/>
              <a:t>(1111(d)(1)(B))</a:t>
            </a:r>
          </a:p>
          <a:p>
            <a:r>
              <a:rPr lang="en-US" dirty="0" smtClean="0"/>
              <a:t>The </a:t>
            </a:r>
            <a:r>
              <a:rPr lang="en-US" dirty="0"/>
              <a:t>SEA must approve these CSI school plans, and monitor their implementation. </a:t>
            </a:r>
            <a:r>
              <a:rPr lang="en-US" sz="1500" dirty="0" smtClean="0"/>
              <a:t>(1111(d</a:t>
            </a:r>
            <a:r>
              <a:rPr lang="en-US" sz="1500" dirty="0"/>
              <a:t>)(1)(B)(v)-(vi</a:t>
            </a:r>
            <a:r>
              <a:rPr lang="en-US" sz="1500" dirty="0" smtClean="0"/>
              <a:t>))</a:t>
            </a:r>
            <a:endParaRPr lang="en-US" sz="1500" dirty="0"/>
          </a:p>
          <a:p>
            <a:endParaRPr lang="en-US" dirty="0"/>
          </a:p>
        </p:txBody>
      </p:sp>
    </p:spTree>
    <p:extLst>
      <p:ext uri="{BB962C8B-B14F-4D97-AF65-F5344CB8AC3E}">
        <p14:creationId xmlns:p14="http://schemas.microsoft.com/office/powerpoint/2010/main" val="171203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b="1" dirty="0"/>
              <a:t>Targeted Support and </a:t>
            </a:r>
            <a:r>
              <a:rPr lang="en-US" b="1" dirty="0" smtClean="0"/>
              <a:t>Improvement</a:t>
            </a:r>
            <a:r>
              <a:rPr lang="en-US" b="1" dirty="0"/>
              <a:t> </a:t>
            </a:r>
            <a:r>
              <a:rPr lang="en-US" b="1" dirty="0" smtClean="0"/>
              <a:t>Schools (TSI schools)</a:t>
            </a:r>
            <a:endParaRPr lang="en-US" dirty="0"/>
          </a:p>
        </p:txBody>
      </p:sp>
      <p:sp>
        <p:nvSpPr>
          <p:cNvPr id="3" name="Footer Placeholder 2"/>
          <p:cNvSpPr>
            <a:spLocks noGrp="1"/>
          </p:cNvSpPr>
          <p:nvPr>
            <p:ph type="ftr" sz="quarter" idx="11"/>
          </p:nvPr>
        </p:nvSpPr>
        <p:spPr/>
        <p:txBody>
          <a:bodyPr/>
          <a:lstStyle/>
          <a:p>
            <a:r>
              <a:rPr lang="en-US" smtClean="0"/>
              <a:t>© 2016 • All Rights Reserved</a:t>
            </a:r>
            <a:endParaRPr lang="en-US"/>
          </a:p>
        </p:txBody>
      </p:sp>
      <p:sp>
        <p:nvSpPr>
          <p:cNvPr id="4" name="Slide Number Placeholder 3"/>
          <p:cNvSpPr>
            <a:spLocks noGrp="1"/>
          </p:cNvSpPr>
          <p:nvPr>
            <p:ph type="sldNum" sz="quarter" idx="12"/>
          </p:nvPr>
        </p:nvSpPr>
        <p:spPr/>
        <p:txBody>
          <a:bodyPr/>
          <a:lstStyle/>
          <a:p>
            <a:fld id="{4AAAA3A0-5995-4FEB-AC91-7B025F219469}" type="slidenum">
              <a:rPr lang="en-US" smtClean="0"/>
              <a:t>12</a:t>
            </a:fld>
            <a:endParaRPr lang="en-US"/>
          </a:p>
        </p:txBody>
      </p:sp>
      <p:sp>
        <p:nvSpPr>
          <p:cNvPr id="5" name="Content Placeholder 4"/>
          <p:cNvSpPr>
            <a:spLocks noGrp="1"/>
          </p:cNvSpPr>
          <p:nvPr>
            <p:ph sz="quarter" idx="1"/>
          </p:nvPr>
        </p:nvSpPr>
        <p:spPr>
          <a:xfrm>
            <a:off x="381000" y="1524000"/>
            <a:ext cx="8305800" cy="4495800"/>
          </a:xfrm>
        </p:spPr>
        <p:txBody>
          <a:bodyPr>
            <a:normAutofit lnSpcReduction="10000"/>
          </a:bodyPr>
          <a:lstStyle/>
          <a:p>
            <a:pPr lvl="0"/>
            <a:r>
              <a:rPr lang="en-US" dirty="0" smtClean="0"/>
              <a:t>SEAs </a:t>
            </a:r>
            <a:r>
              <a:rPr lang="en-US" dirty="0"/>
              <a:t>must annually identify certain schools for targeted support and </a:t>
            </a:r>
            <a:r>
              <a:rPr lang="en-US" dirty="0" smtClean="0"/>
              <a:t>improvement. </a:t>
            </a:r>
            <a:r>
              <a:rPr lang="en-US" dirty="0"/>
              <a:t>(TSI</a:t>
            </a:r>
            <a:r>
              <a:rPr lang="en-US" dirty="0" smtClean="0"/>
              <a:t>) </a:t>
            </a:r>
            <a:r>
              <a:rPr lang="en-US" sz="1500" dirty="0" smtClean="0"/>
              <a:t>(1111(d</a:t>
            </a:r>
            <a:r>
              <a:rPr lang="en-US" sz="1500" dirty="0"/>
              <a:t>)(2)(A</a:t>
            </a:r>
            <a:r>
              <a:rPr lang="en-US" sz="1500" dirty="0" smtClean="0"/>
              <a:t>))</a:t>
            </a:r>
          </a:p>
          <a:p>
            <a:pPr lvl="0"/>
            <a:r>
              <a:rPr lang="en-US" dirty="0" smtClean="0"/>
              <a:t>This </a:t>
            </a:r>
            <a:r>
              <a:rPr lang="en-US" dirty="0"/>
              <a:t>includes any public school in which one or more subgroups of students is consistently underperforming </a:t>
            </a:r>
            <a:r>
              <a:rPr lang="en-US" dirty="0" smtClean="0"/>
              <a:t>as </a:t>
            </a:r>
            <a:r>
              <a:rPr lang="en-US" dirty="0"/>
              <a:t>determined by the State. </a:t>
            </a:r>
            <a:r>
              <a:rPr lang="en-US" sz="1400" dirty="0" smtClean="0"/>
              <a:t>(1111(c</a:t>
            </a:r>
            <a:r>
              <a:rPr lang="en-US" sz="1400" dirty="0"/>
              <a:t>)(4)(C)(iii</a:t>
            </a:r>
            <a:r>
              <a:rPr lang="en-US" sz="1400" dirty="0" smtClean="0"/>
              <a:t>))</a:t>
            </a:r>
            <a:r>
              <a:rPr lang="en-US" dirty="0" smtClean="0"/>
              <a:t> </a:t>
            </a:r>
          </a:p>
          <a:p>
            <a:pPr lvl="0"/>
            <a:r>
              <a:rPr lang="en-US" dirty="0" smtClean="0"/>
              <a:t>TSI </a:t>
            </a:r>
            <a:r>
              <a:rPr lang="en-US" dirty="0"/>
              <a:t>schools must develop plans that, among other things, include evidence-based interventions. </a:t>
            </a:r>
            <a:r>
              <a:rPr lang="en-US" sz="1400" dirty="0"/>
              <a:t> </a:t>
            </a:r>
            <a:r>
              <a:rPr lang="en-US" sz="1400" dirty="0" smtClean="0"/>
              <a:t>(1111(d</a:t>
            </a:r>
            <a:r>
              <a:rPr lang="en-US" sz="1400" dirty="0"/>
              <a:t>)(2)(B</a:t>
            </a:r>
            <a:r>
              <a:rPr lang="en-US" sz="1400" dirty="0" smtClean="0"/>
              <a:t>))   </a:t>
            </a:r>
          </a:p>
          <a:p>
            <a:pPr lvl="0"/>
            <a:r>
              <a:rPr lang="en-US" dirty="0" smtClean="0"/>
              <a:t>The </a:t>
            </a:r>
            <a:r>
              <a:rPr lang="en-US" dirty="0"/>
              <a:t>LEA must approve these TSI school plans, and monitor their implementation. </a:t>
            </a:r>
            <a:r>
              <a:rPr lang="en-US" sz="1400" dirty="0"/>
              <a:t>(</a:t>
            </a:r>
            <a:r>
              <a:rPr lang="en-US" sz="1400" dirty="0" smtClean="0"/>
              <a:t>1111(d</a:t>
            </a:r>
            <a:r>
              <a:rPr lang="en-US" sz="1400" dirty="0"/>
              <a:t>)(2)(B)(iii)-(iv</a:t>
            </a:r>
            <a:r>
              <a:rPr lang="en-US" sz="1400" dirty="0" smtClean="0"/>
              <a:t>))</a:t>
            </a:r>
            <a:r>
              <a:rPr lang="en-US" dirty="0" smtClean="0"/>
              <a:t> </a:t>
            </a:r>
            <a:endParaRPr lang="en-US" dirty="0"/>
          </a:p>
          <a:p>
            <a:endParaRPr lang="en-US" dirty="0"/>
          </a:p>
        </p:txBody>
      </p:sp>
    </p:spTree>
    <p:extLst>
      <p:ext uri="{BB962C8B-B14F-4D97-AF65-F5344CB8AC3E}">
        <p14:creationId xmlns:p14="http://schemas.microsoft.com/office/powerpoint/2010/main" val="4034207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pPr algn="ctr"/>
            <a:r>
              <a:rPr lang="en-US" sz="3200" dirty="0" smtClean="0"/>
              <a:t>School Improvement Spending and Programmatic Changes</a:t>
            </a:r>
            <a:endParaRPr lang="en-US" sz="3200" dirty="0"/>
          </a:p>
        </p:txBody>
      </p:sp>
      <p:sp>
        <p:nvSpPr>
          <p:cNvPr id="3" name="Footer Placeholder 2"/>
          <p:cNvSpPr>
            <a:spLocks noGrp="1"/>
          </p:cNvSpPr>
          <p:nvPr>
            <p:ph type="ftr" sz="quarter" idx="11"/>
          </p:nvPr>
        </p:nvSpPr>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13</a:t>
            </a:fld>
            <a:endParaRPr lang="en-US" dirty="0"/>
          </a:p>
        </p:txBody>
      </p:sp>
      <p:sp>
        <p:nvSpPr>
          <p:cNvPr id="5" name="Content Placeholder 4"/>
          <p:cNvSpPr>
            <a:spLocks noGrp="1"/>
          </p:cNvSpPr>
          <p:nvPr>
            <p:ph sz="quarter" idx="1"/>
          </p:nvPr>
        </p:nvSpPr>
        <p:spPr>
          <a:xfrm>
            <a:off x="228600" y="1143000"/>
            <a:ext cx="8915400" cy="5105400"/>
          </a:xfrm>
        </p:spPr>
        <p:txBody>
          <a:bodyPr>
            <a:normAutofit fontScale="85000" lnSpcReduction="20000"/>
          </a:bodyPr>
          <a:lstStyle/>
          <a:p>
            <a:r>
              <a:rPr lang="en-US" dirty="0"/>
              <a:t>In general, SEAs must reserve 7 percent of Title I funds for LEAs to support schools identified for support and improvement under the state accountability </a:t>
            </a:r>
            <a:r>
              <a:rPr lang="en-US" dirty="0" smtClean="0"/>
              <a:t>system </a:t>
            </a:r>
            <a:r>
              <a:rPr lang="en-US" sz="1400" dirty="0" smtClean="0"/>
              <a:t>(</a:t>
            </a:r>
            <a:r>
              <a:rPr lang="en-US" sz="1400" dirty="0"/>
              <a:t>Sec. 1003</a:t>
            </a:r>
            <a:r>
              <a:rPr lang="en-US" sz="1400" dirty="0" smtClean="0"/>
              <a:t>) </a:t>
            </a:r>
            <a:r>
              <a:rPr lang="en-US" sz="2000" dirty="0" smtClean="0"/>
              <a:t>(NOTE: School Improvement Grant –SIG– eliminated</a:t>
            </a:r>
            <a:r>
              <a:rPr lang="en-US" dirty="0" smtClean="0"/>
              <a:t>)</a:t>
            </a:r>
          </a:p>
          <a:p>
            <a:r>
              <a:rPr lang="en-US" dirty="0" smtClean="0"/>
              <a:t>SEAs can award 1003 funds on </a:t>
            </a:r>
            <a:r>
              <a:rPr lang="en-US" dirty="0"/>
              <a:t>either a formula or competitive basis. </a:t>
            </a:r>
            <a:r>
              <a:rPr lang="en-US" dirty="0" smtClean="0"/>
              <a:t>Among </a:t>
            </a:r>
            <a:r>
              <a:rPr lang="en-US" dirty="0"/>
              <a:t>other requirements, when distributing </a:t>
            </a:r>
            <a:r>
              <a:rPr lang="en-US" dirty="0" smtClean="0"/>
              <a:t>1003 </a:t>
            </a:r>
            <a:r>
              <a:rPr lang="en-US" dirty="0"/>
              <a:t>funds, LEAs must be given priority </a:t>
            </a:r>
            <a:r>
              <a:rPr lang="en-US" dirty="0" smtClean="0"/>
              <a:t>that:</a:t>
            </a:r>
          </a:p>
          <a:p>
            <a:pPr marL="788670" lvl="1" indent="-514350">
              <a:buFont typeface="+mj-lt"/>
              <a:buAutoNum type="arabicPeriod"/>
            </a:pPr>
            <a:r>
              <a:rPr lang="en-US" dirty="0" smtClean="0"/>
              <a:t>serve </a:t>
            </a:r>
            <a:r>
              <a:rPr lang="en-US" dirty="0"/>
              <a:t>high numbers, or a high percentage of, elementary schools and secondary schools implementing CSI or TSI plans; </a:t>
            </a:r>
            <a:endParaRPr lang="en-US" dirty="0" smtClean="0"/>
          </a:p>
          <a:p>
            <a:pPr marL="788670" lvl="1" indent="-514350">
              <a:buFont typeface="+mj-lt"/>
              <a:buAutoNum type="arabicPeriod"/>
            </a:pPr>
            <a:r>
              <a:rPr lang="en-US" dirty="0" smtClean="0"/>
              <a:t>demonstrate </a:t>
            </a:r>
            <a:r>
              <a:rPr lang="en-US" dirty="0"/>
              <a:t>the greatest need for such funds, as determined by the State; and </a:t>
            </a:r>
            <a:endParaRPr lang="en-US" dirty="0" smtClean="0"/>
          </a:p>
          <a:p>
            <a:pPr marL="788670" lvl="1" indent="-514350">
              <a:buFont typeface="+mj-lt"/>
              <a:buAutoNum type="arabicPeriod"/>
            </a:pPr>
            <a:r>
              <a:rPr lang="en-US" dirty="0" smtClean="0"/>
              <a:t>demonstrate </a:t>
            </a:r>
            <a:r>
              <a:rPr lang="en-US" dirty="0"/>
              <a:t>the strongest commitment to using funds to enable the lowest-performing schools to improve student achievement and student outcomes </a:t>
            </a:r>
            <a:r>
              <a:rPr lang="en-US" sz="1600" dirty="0" smtClean="0"/>
              <a:t>(1003(f))  </a:t>
            </a:r>
            <a:endParaRPr lang="en-US" sz="1600" dirty="0"/>
          </a:p>
          <a:p>
            <a:pPr marL="274320" lvl="1" indent="0">
              <a:buNone/>
            </a:pPr>
            <a:endParaRPr lang="en-US" dirty="0" smtClean="0"/>
          </a:p>
          <a:p>
            <a:pPr marL="274320" lvl="1" indent="0">
              <a:buNone/>
            </a:pPr>
            <a:r>
              <a:rPr lang="en-US" dirty="0" smtClean="0"/>
              <a:t>Section </a:t>
            </a:r>
            <a:r>
              <a:rPr lang="en-US" dirty="0"/>
              <a:t>1003 funds can only be used to implement rigorous evidence-based strategies that are supported with strong, moderate, or promising evidence from at least one well-designed study.  </a:t>
            </a:r>
            <a:r>
              <a:rPr lang="en-US" sz="1600" dirty="0"/>
              <a:t>(</a:t>
            </a:r>
            <a:r>
              <a:rPr lang="en-US" sz="1600" dirty="0" smtClean="0"/>
              <a:t>8101(21</a:t>
            </a:r>
            <a:r>
              <a:rPr lang="en-US" sz="1600" dirty="0"/>
              <a:t>)(B</a:t>
            </a:r>
            <a:r>
              <a:rPr lang="en-US" sz="1600" dirty="0" smtClean="0"/>
              <a:t>))</a:t>
            </a:r>
            <a:r>
              <a:rPr lang="en-US" dirty="0" smtClean="0"/>
              <a:t> </a:t>
            </a:r>
          </a:p>
        </p:txBody>
      </p:sp>
    </p:spTree>
    <p:extLst>
      <p:ext uri="{BB962C8B-B14F-4D97-AF65-F5344CB8AC3E}">
        <p14:creationId xmlns:p14="http://schemas.microsoft.com/office/powerpoint/2010/main" val="2882102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639762"/>
          </a:xfrm>
        </p:spPr>
        <p:txBody>
          <a:bodyPr>
            <a:normAutofit/>
          </a:bodyPr>
          <a:lstStyle/>
          <a:p>
            <a:pPr algn="ctr"/>
            <a:r>
              <a:rPr lang="en-US" sz="2800" dirty="0" smtClean="0"/>
              <a:t>Definition of Evidence-Based (Sec. 8101(21))</a:t>
            </a:r>
            <a:endParaRPr lang="en-US" sz="2800" dirty="0"/>
          </a:p>
        </p:txBody>
      </p:sp>
      <p:sp>
        <p:nvSpPr>
          <p:cNvPr id="3" name="Footer Placeholder 2"/>
          <p:cNvSpPr>
            <a:spLocks noGrp="1"/>
          </p:cNvSpPr>
          <p:nvPr>
            <p:ph type="ftr" sz="quarter" idx="11"/>
          </p:nvPr>
        </p:nvSpPr>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14</a:t>
            </a:fld>
            <a:endParaRPr lang="en-US" dirty="0"/>
          </a:p>
        </p:txBody>
      </p:sp>
      <p:sp>
        <p:nvSpPr>
          <p:cNvPr id="5" name="Content Placeholder 4"/>
          <p:cNvSpPr>
            <a:spLocks noGrp="1"/>
          </p:cNvSpPr>
          <p:nvPr>
            <p:ph sz="quarter" idx="1"/>
          </p:nvPr>
        </p:nvSpPr>
        <p:spPr>
          <a:xfrm>
            <a:off x="228600" y="838200"/>
            <a:ext cx="8763000" cy="5486400"/>
          </a:xfrm>
        </p:spPr>
        <p:txBody>
          <a:bodyPr>
            <a:normAutofit fontScale="70000" lnSpcReduction="20000"/>
          </a:bodyPr>
          <a:lstStyle/>
          <a:p>
            <a:pPr marL="0" indent="0">
              <a:buNone/>
            </a:pPr>
            <a:r>
              <a:rPr lang="en-US" dirty="0"/>
              <a:t>A</a:t>
            </a:r>
            <a:r>
              <a:rPr lang="en-US" dirty="0" smtClean="0"/>
              <a:t>n </a:t>
            </a:r>
            <a:r>
              <a:rPr lang="en-US" dirty="0"/>
              <a:t>activity, strategy, or intervention that</a:t>
            </a:r>
            <a:r>
              <a:rPr lang="en-US" dirty="0" smtClean="0"/>
              <a:t>—</a:t>
            </a:r>
          </a:p>
          <a:p>
            <a:pPr marL="0" indent="0">
              <a:buNone/>
            </a:pPr>
            <a:r>
              <a:rPr lang="en-US" dirty="0" smtClean="0">
                <a:solidFill>
                  <a:srgbClr val="FF0000"/>
                </a:solidFill>
              </a:rPr>
              <a:t>(</a:t>
            </a:r>
            <a:r>
              <a:rPr lang="en-US" dirty="0">
                <a:solidFill>
                  <a:srgbClr val="FF0000"/>
                </a:solidFill>
              </a:rPr>
              <a:t>i) demonstrates a statistically significant effect </a:t>
            </a:r>
            <a:r>
              <a:rPr lang="en-US" dirty="0" smtClean="0">
                <a:solidFill>
                  <a:srgbClr val="FF0000"/>
                </a:solidFill>
              </a:rPr>
              <a:t>on improving </a:t>
            </a:r>
            <a:r>
              <a:rPr lang="en-US" dirty="0">
                <a:solidFill>
                  <a:srgbClr val="FF0000"/>
                </a:solidFill>
              </a:rPr>
              <a:t>student outcomes or other relevant </a:t>
            </a:r>
            <a:r>
              <a:rPr lang="en-US" dirty="0" smtClean="0">
                <a:solidFill>
                  <a:srgbClr val="FF0000"/>
                </a:solidFill>
              </a:rPr>
              <a:t>outcomes based </a:t>
            </a:r>
            <a:r>
              <a:rPr lang="en-US" dirty="0">
                <a:solidFill>
                  <a:srgbClr val="FF0000"/>
                </a:solidFill>
              </a:rPr>
              <a:t>on—</a:t>
            </a:r>
          </a:p>
          <a:p>
            <a:pPr marL="320040" lvl="1" indent="0">
              <a:buNone/>
            </a:pPr>
            <a:r>
              <a:rPr lang="en-US" dirty="0">
                <a:solidFill>
                  <a:srgbClr val="FF0000"/>
                </a:solidFill>
              </a:rPr>
              <a:t>(I) strong evidence from at least 1 </a:t>
            </a:r>
            <a:r>
              <a:rPr lang="en-US" dirty="0" smtClean="0">
                <a:solidFill>
                  <a:srgbClr val="FF0000"/>
                </a:solidFill>
              </a:rPr>
              <a:t>well-designed and </a:t>
            </a:r>
            <a:r>
              <a:rPr lang="en-US" dirty="0">
                <a:solidFill>
                  <a:srgbClr val="FF0000"/>
                </a:solidFill>
              </a:rPr>
              <a:t>well-implemented experimental study;</a:t>
            </a:r>
          </a:p>
          <a:p>
            <a:pPr marL="320040" lvl="1" indent="0">
              <a:buNone/>
            </a:pPr>
            <a:r>
              <a:rPr lang="en-US" dirty="0">
                <a:solidFill>
                  <a:srgbClr val="FF0000"/>
                </a:solidFill>
              </a:rPr>
              <a:t>(II) moderate evidence from at least 1 </a:t>
            </a:r>
            <a:r>
              <a:rPr lang="en-US" dirty="0" smtClean="0">
                <a:solidFill>
                  <a:srgbClr val="FF0000"/>
                </a:solidFill>
              </a:rPr>
              <a:t>well-designed and </a:t>
            </a:r>
            <a:r>
              <a:rPr lang="en-US" dirty="0">
                <a:solidFill>
                  <a:srgbClr val="FF0000"/>
                </a:solidFill>
              </a:rPr>
              <a:t>well-implemented </a:t>
            </a:r>
            <a:r>
              <a:rPr lang="en-US" dirty="0" smtClean="0">
                <a:solidFill>
                  <a:srgbClr val="FF0000"/>
                </a:solidFill>
              </a:rPr>
              <a:t>quasi-experimental study</a:t>
            </a:r>
            <a:r>
              <a:rPr lang="en-US" dirty="0">
                <a:solidFill>
                  <a:srgbClr val="FF0000"/>
                </a:solidFill>
              </a:rPr>
              <a:t>; or</a:t>
            </a:r>
          </a:p>
          <a:p>
            <a:pPr marL="320040" lvl="1" indent="0">
              <a:buNone/>
            </a:pPr>
            <a:r>
              <a:rPr lang="en-US" dirty="0">
                <a:solidFill>
                  <a:srgbClr val="FF0000"/>
                </a:solidFill>
              </a:rPr>
              <a:t>(III) promising evidence from at least 1 </a:t>
            </a:r>
            <a:r>
              <a:rPr lang="en-US" dirty="0" smtClean="0">
                <a:solidFill>
                  <a:srgbClr val="FF0000"/>
                </a:solidFill>
              </a:rPr>
              <a:t>well-designed and </a:t>
            </a:r>
            <a:r>
              <a:rPr lang="en-US" dirty="0">
                <a:solidFill>
                  <a:srgbClr val="FF0000"/>
                </a:solidFill>
              </a:rPr>
              <a:t>well-implemented </a:t>
            </a:r>
            <a:r>
              <a:rPr lang="en-US" dirty="0" smtClean="0">
                <a:solidFill>
                  <a:srgbClr val="FF0000"/>
                </a:solidFill>
              </a:rPr>
              <a:t>correlational study </a:t>
            </a:r>
            <a:r>
              <a:rPr lang="en-US" dirty="0">
                <a:solidFill>
                  <a:srgbClr val="FF0000"/>
                </a:solidFill>
              </a:rPr>
              <a:t>with statistical controls for selection bias; </a:t>
            </a:r>
            <a:r>
              <a:rPr lang="en-US" dirty="0"/>
              <a:t>or</a:t>
            </a:r>
          </a:p>
          <a:p>
            <a:pPr marL="0" indent="0">
              <a:buNone/>
            </a:pPr>
            <a:r>
              <a:rPr lang="en-US" dirty="0"/>
              <a:t>(ii</a:t>
            </a:r>
            <a:r>
              <a:rPr lang="en-US" dirty="0" smtClean="0"/>
              <a:t>) (</a:t>
            </a:r>
            <a:r>
              <a:rPr lang="en-US" dirty="0"/>
              <a:t>I) demonstrates a rationale based on </a:t>
            </a:r>
            <a:r>
              <a:rPr lang="en-US" dirty="0" smtClean="0"/>
              <a:t>high-quality</a:t>
            </a:r>
            <a:r>
              <a:rPr lang="en-US" dirty="0"/>
              <a:t> </a:t>
            </a:r>
            <a:r>
              <a:rPr lang="en-US" dirty="0" smtClean="0"/>
              <a:t>research </a:t>
            </a:r>
            <a:r>
              <a:rPr lang="en-US" dirty="0"/>
              <a:t>findings or positive evaluation </a:t>
            </a:r>
            <a:r>
              <a:rPr lang="en-US" dirty="0" smtClean="0"/>
              <a:t>that such </a:t>
            </a:r>
            <a:r>
              <a:rPr lang="en-US" dirty="0"/>
              <a:t>activity, strategy, or intervention is likely to </a:t>
            </a:r>
            <a:r>
              <a:rPr lang="en-US" dirty="0" smtClean="0"/>
              <a:t>improve </a:t>
            </a:r>
            <a:r>
              <a:rPr lang="en-US" dirty="0"/>
              <a:t>student outcomes or other relevant </a:t>
            </a:r>
            <a:r>
              <a:rPr lang="en-US" dirty="0" smtClean="0"/>
              <a:t>outcomes; and</a:t>
            </a:r>
            <a:endParaRPr lang="en-US" dirty="0"/>
          </a:p>
          <a:p>
            <a:pPr marL="274320" lvl="1" indent="0">
              <a:buNone/>
            </a:pPr>
            <a:r>
              <a:rPr lang="en-US" dirty="0"/>
              <a:t>(II) </a:t>
            </a:r>
            <a:r>
              <a:rPr lang="en-US" dirty="0" smtClean="0"/>
              <a:t>includes </a:t>
            </a:r>
            <a:r>
              <a:rPr lang="en-US" dirty="0"/>
              <a:t>ongoing efforts to examine </a:t>
            </a:r>
            <a:r>
              <a:rPr lang="en-US" dirty="0" smtClean="0"/>
              <a:t>the effects </a:t>
            </a:r>
            <a:r>
              <a:rPr lang="en-US" dirty="0"/>
              <a:t>of such activity, strategy, or intervention.</a:t>
            </a:r>
          </a:p>
          <a:p>
            <a:endParaRPr lang="en-US" dirty="0" smtClean="0"/>
          </a:p>
          <a:p>
            <a:pPr marL="0" indent="0">
              <a:buNone/>
            </a:pPr>
            <a:r>
              <a:rPr lang="en-US" dirty="0" smtClean="0"/>
              <a:t>(</a:t>
            </a:r>
            <a:r>
              <a:rPr lang="en-US" dirty="0"/>
              <a:t>B) DEFINITION FOR SPECIFIC ACTIVITIES </a:t>
            </a:r>
            <a:r>
              <a:rPr lang="en-US" dirty="0" smtClean="0"/>
              <a:t>FUNDED UNDER </a:t>
            </a:r>
            <a:r>
              <a:rPr lang="en-US" dirty="0"/>
              <a:t>THIS ACT.—When used with respect to </a:t>
            </a:r>
            <a:r>
              <a:rPr lang="en-US" dirty="0" smtClean="0"/>
              <a:t>interventions or </a:t>
            </a:r>
            <a:r>
              <a:rPr lang="en-US" dirty="0"/>
              <a:t>improvement activities or strategies funded under </a:t>
            </a:r>
            <a:r>
              <a:rPr lang="en-US" dirty="0" smtClean="0"/>
              <a:t>section 1003</a:t>
            </a:r>
            <a:r>
              <a:rPr lang="en-US" dirty="0"/>
              <a:t>, the term ‘‘evidence-based’’ means a State, </a:t>
            </a:r>
            <a:r>
              <a:rPr lang="en-US" dirty="0" smtClean="0"/>
              <a:t>local educational </a:t>
            </a:r>
            <a:r>
              <a:rPr lang="en-US" dirty="0"/>
              <a:t>agency, or school activity, strategy, or </a:t>
            </a:r>
            <a:r>
              <a:rPr lang="en-US" dirty="0" smtClean="0"/>
              <a:t>intervention that </a:t>
            </a:r>
            <a:r>
              <a:rPr lang="en-US" dirty="0"/>
              <a:t>meets the requirements of subclause (I), (II</a:t>
            </a:r>
            <a:r>
              <a:rPr lang="en-US" dirty="0" smtClean="0"/>
              <a:t>),or </a:t>
            </a:r>
            <a:r>
              <a:rPr lang="en-US" dirty="0"/>
              <a:t>(III) of subparagraph (A)(i</a:t>
            </a:r>
            <a:r>
              <a:rPr lang="en-US" dirty="0" smtClean="0"/>
              <a:t>).</a:t>
            </a:r>
          </a:p>
          <a:p>
            <a:pPr marL="0" indent="0">
              <a:buNone/>
            </a:pPr>
            <a:endParaRPr lang="en-US" dirty="0" smtClean="0"/>
          </a:p>
          <a:p>
            <a:pPr marL="0" indent="0">
              <a:buNone/>
            </a:pPr>
            <a:r>
              <a:rPr lang="en-US" sz="2000" dirty="0" smtClean="0">
                <a:solidFill>
                  <a:srgbClr val="FF0000"/>
                </a:solidFill>
              </a:rPr>
              <a:t>*1003 School Improvement funds must meet evidence standard highlighted in red</a:t>
            </a:r>
            <a:endParaRPr lang="en-US" sz="2000" dirty="0">
              <a:solidFill>
                <a:srgbClr val="FF0000"/>
              </a:solidFill>
            </a:endParaRPr>
          </a:p>
          <a:p>
            <a:pPr marL="0" indent="0">
              <a:buNone/>
            </a:pPr>
            <a:endParaRPr lang="en-US" dirty="0"/>
          </a:p>
        </p:txBody>
      </p:sp>
    </p:spTree>
    <p:extLst>
      <p:ext uri="{BB962C8B-B14F-4D97-AF65-F5344CB8AC3E}">
        <p14:creationId xmlns:p14="http://schemas.microsoft.com/office/powerpoint/2010/main" val="2757410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3200" dirty="0" smtClean="0"/>
              <a:t>Other Title I Spending Changes</a:t>
            </a:r>
            <a:endParaRPr lang="en-US" sz="3200" dirty="0"/>
          </a:p>
        </p:txBody>
      </p:sp>
      <p:sp>
        <p:nvSpPr>
          <p:cNvPr id="3" name="Footer Placeholder 2"/>
          <p:cNvSpPr>
            <a:spLocks noGrp="1"/>
          </p:cNvSpPr>
          <p:nvPr>
            <p:ph type="ftr" sz="quarter" idx="11"/>
          </p:nvPr>
        </p:nvSpPr>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15</a:t>
            </a:fld>
            <a:endParaRPr lang="en-US" dirty="0"/>
          </a:p>
        </p:txBody>
      </p:sp>
      <p:sp>
        <p:nvSpPr>
          <p:cNvPr id="5" name="Content Placeholder 4"/>
          <p:cNvSpPr>
            <a:spLocks noGrp="1"/>
          </p:cNvSpPr>
          <p:nvPr>
            <p:ph sz="quarter" idx="1"/>
          </p:nvPr>
        </p:nvSpPr>
        <p:spPr>
          <a:xfrm>
            <a:off x="0" y="1066800"/>
            <a:ext cx="9144000" cy="5486400"/>
          </a:xfrm>
        </p:spPr>
        <p:txBody>
          <a:bodyPr>
            <a:normAutofit fontScale="92500" lnSpcReduction="20000"/>
          </a:bodyPr>
          <a:lstStyle/>
          <a:p>
            <a:r>
              <a:rPr lang="en-US" sz="3000" b="1" dirty="0"/>
              <a:t>Title I contains a supplement not supplant requirement, but ESSA changes how compliance will be tested </a:t>
            </a:r>
            <a:r>
              <a:rPr lang="en-US" sz="1600" dirty="0"/>
              <a:t>(Sec. 1118(b</a:t>
            </a:r>
            <a:r>
              <a:rPr lang="en-US" sz="1600" dirty="0" smtClean="0"/>
              <a:t>))</a:t>
            </a:r>
          </a:p>
          <a:p>
            <a:pPr lvl="1"/>
            <a:r>
              <a:rPr lang="en-US" dirty="0" smtClean="0"/>
              <a:t>ESSA language:</a:t>
            </a:r>
          </a:p>
          <a:p>
            <a:pPr lvl="2"/>
            <a:r>
              <a:rPr lang="en-US" dirty="0" smtClean="0"/>
              <a:t>Compliance </a:t>
            </a:r>
            <a:r>
              <a:rPr lang="en-US" dirty="0"/>
              <a:t>no longer evaluated through individual </a:t>
            </a:r>
            <a:r>
              <a:rPr lang="en-US" dirty="0" smtClean="0"/>
              <a:t>costs (previously tested through “three presumptions” in Title I)</a:t>
            </a:r>
          </a:p>
          <a:p>
            <a:pPr lvl="2"/>
            <a:r>
              <a:rPr lang="en-US" dirty="0" smtClean="0"/>
              <a:t>Instead</a:t>
            </a:r>
            <a:r>
              <a:rPr lang="en-US" dirty="0"/>
              <a:t>, </a:t>
            </a:r>
            <a:r>
              <a:rPr lang="en-US" dirty="0" smtClean="0"/>
              <a:t>ESSA test </a:t>
            </a:r>
            <a:r>
              <a:rPr lang="en-US" dirty="0"/>
              <a:t>looks at whether Title I schools received all of the state/local resources they would have received if they did not participate in Title </a:t>
            </a:r>
            <a:r>
              <a:rPr lang="en-US" dirty="0" smtClean="0"/>
              <a:t>I</a:t>
            </a:r>
          </a:p>
          <a:p>
            <a:pPr lvl="1"/>
            <a:r>
              <a:rPr lang="en-US" dirty="0"/>
              <a:t>ESSA SNS language designed to help unlock Title I dollars and use </a:t>
            </a:r>
            <a:r>
              <a:rPr lang="en-US" dirty="0" smtClean="0"/>
              <a:t>Title I for </a:t>
            </a:r>
            <a:r>
              <a:rPr lang="en-US" dirty="0"/>
              <a:t>more effective services</a:t>
            </a:r>
          </a:p>
          <a:p>
            <a:pPr lvl="1"/>
            <a:r>
              <a:rPr lang="en-US" dirty="0" smtClean="0"/>
              <a:t>ED proposed regulations </a:t>
            </a:r>
            <a:r>
              <a:rPr lang="en-US" dirty="0"/>
              <a:t>on the new SNS </a:t>
            </a:r>
            <a:r>
              <a:rPr lang="en-US" dirty="0" smtClean="0"/>
              <a:t>test</a:t>
            </a:r>
          </a:p>
          <a:p>
            <a:pPr lvl="2"/>
            <a:r>
              <a:rPr lang="en-US" dirty="0"/>
              <a:t>N</a:t>
            </a:r>
            <a:r>
              <a:rPr lang="en-US" dirty="0" smtClean="0"/>
              <a:t>o </a:t>
            </a:r>
            <a:r>
              <a:rPr lang="en-US" dirty="0"/>
              <a:t>agreement during negotiated </a:t>
            </a:r>
            <a:r>
              <a:rPr lang="en-US" dirty="0" smtClean="0"/>
              <a:t>rulemaking, so ED draft proposed rule</a:t>
            </a:r>
          </a:p>
          <a:p>
            <a:pPr lvl="2"/>
            <a:r>
              <a:rPr lang="en-US" b="1" dirty="0" smtClean="0"/>
              <a:t>Proposed regulations focus on how LEAs allocate state/local funds to schools</a:t>
            </a:r>
          </a:p>
          <a:p>
            <a:pPr lvl="3"/>
            <a:r>
              <a:rPr lang="en-US" dirty="0" smtClean="0"/>
              <a:t>LEAs must meet one of four spending thresholds defined by ED</a:t>
            </a:r>
            <a:endParaRPr lang="en-US" dirty="0"/>
          </a:p>
          <a:p>
            <a:pPr lvl="2"/>
            <a:r>
              <a:rPr lang="en-US" dirty="0" smtClean="0"/>
              <a:t>Not clear when </a:t>
            </a:r>
            <a:r>
              <a:rPr lang="en-US" b="1" dirty="0" smtClean="0"/>
              <a:t>final</a:t>
            </a:r>
            <a:r>
              <a:rPr lang="en-US" dirty="0" smtClean="0"/>
              <a:t> regulations will be put into place </a:t>
            </a:r>
          </a:p>
          <a:p>
            <a:endParaRPr lang="en-US" sz="1600" dirty="0"/>
          </a:p>
        </p:txBody>
      </p:sp>
    </p:spTree>
    <p:extLst>
      <p:ext uri="{BB962C8B-B14F-4D97-AF65-F5344CB8AC3E}">
        <p14:creationId xmlns:p14="http://schemas.microsoft.com/office/powerpoint/2010/main" val="2077109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sz="3200" dirty="0" smtClean="0"/>
              <a:t>Other Title I Spending Changes (cont’d)</a:t>
            </a:r>
            <a:endParaRPr lang="en-US" sz="3200" dirty="0"/>
          </a:p>
        </p:txBody>
      </p:sp>
      <p:sp>
        <p:nvSpPr>
          <p:cNvPr id="3" name="Footer Placeholder 2"/>
          <p:cNvSpPr>
            <a:spLocks noGrp="1"/>
          </p:cNvSpPr>
          <p:nvPr>
            <p:ph type="ftr" sz="quarter" idx="11"/>
          </p:nvPr>
        </p:nvSpPr>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16</a:t>
            </a:fld>
            <a:endParaRPr lang="en-US" dirty="0"/>
          </a:p>
        </p:txBody>
      </p:sp>
      <p:sp>
        <p:nvSpPr>
          <p:cNvPr id="5" name="Content Placeholder 4"/>
          <p:cNvSpPr>
            <a:spLocks noGrp="1"/>
          </p:cNvSpPr>
          <p:nvPr>
            <p:ph sz="quarter" idx="1"/>
          </p:nvPr>
        </p:nvSpPr>
        <p:spPr>
          <a:xfrm>
            <a:off x="381000" y="1219200"/>
            <a:ext cx="8458200" cy="5029200"/>
          </a:xfrm>
        </p:spPr>
        <p:txBody>
          <a:bodyPr>
            <a:normAutofit fontScale="92500" lnSpcReduction="20000"/>
          </a:bodyPr>
          <a:lstStyle/>
          <a:p>
            <a:r>
              <a:rPr lang="en-US" b="1" dirty="0" smtClean="0"/>
              <a:t>Direct Student Services</a:t>
            </a:r>
            <a:r>
              <a:rPr lang="en-US" dirty="0" smtClean="0"/>
              <a:t>: </a:t>
            </a:r>
            <a:r>
              <a:rPr lang="en-US" dirty="0"/>
              <a:t>SEAs </a:t>
            </a:r>
            <a:r>
              <a:rPr lang="en-US" dirty="0" smtClean="0"/>
              <a:t>have </a:t>
            </a:r>
            <a:r>
              <a:rPr lang="en-US" dirty="0"/>
              <a:t>new option to reserve up to 3% of </a:t>
            </a:r>
            <a:r>
              <a:rPr lang="en-US" dirty="0" smtClean="0"/>
              <a:t>Title I to </a:t>
            </a:r>
            <a:r>
              <a:rPr lang="en-US" dirty="0"/>
              <a:t>award grants to LEAs </a:t>
            </a:r>
            <a:r>
              <a:rPr lang="en-US" dirty="0" smtClean="0"/>
              <a:t>to pay </a:t>
            </a:r>
            <a:r>
              <a:rPr lang="en-US" dirty="0"/>
              <a:t>for direct student </a:t>
            </a:r>
            <a:r>
              <a:rPr lang="en-US" dirty="0" smtClean="0"/>
              <a:t>services (like tutoring, courses not offered at school, AP classes, in some cases transportation for choice)</a:t>
            </a:r>
          </a:p>
          <a:p>
            <a:r>
              <a:rPr lang="en-US" sz="3000" b="1" dirty="0"/>
              <a:t>ESSA could make it easier for secondary schools to access Title I funds</a:t>
            </a:r>
            <a:r>
              <a:rPr lang="en-US" sz="3000" dirty="0"/>
              <a:t>:</a:t>
            </a:r>
          </a:p>
          <a:p>
            <a:pPr lvl="1"/>
            <a:r>
              <a:rPr lang="en-US" dirty="0"/>
              <a:t>LEAs can choose to serve high schools with more than 50% poverty before certain higher poverty elementary and middle schools (those with poverty between 75%-50% poverty) </a:t>
            </a:r>
            <a:r>
              <a:rPr lang="en-US" sz="1600" dirty="0"/>
              <a:t>(Sec. 1113(a)(3)(B))</a:t>
            </a:r>
          </a:p>
          <a:p>
            <a:pPr lvl="1"/>
            <a:r>
              <a:rPr lang="en-US" dirty="0"/>
              <a:t>LEAs can choose to measure poverty in secondary schools based on the poverty levels of the elementary schools that feed into them </a:t>
            </a:r>
            <a:r>
              <a:rPr lang="en-US" sz="1600" dirty="0"/>
              <a:t>(Sec. 1113(a)(5)(B))</a:t>
            </a:r>
          </a:p>
          <a:p>
            <a:pPr lvl="2"/>
            <a:r>
              <a:rPr lang="en-US" dirty="0"/>
              <a:t>A majority of secondary schools must approve this option </a:t>
            </a:r>
            <a:r>
              <a:rPr lang="en-US" sz="1600" dirty="0"/>
              <a:t>(Sec. 1113(a)(5)(C</a:t>
            </a:r>
            <a:r>
              <a:rPr lang="en-US" sz="1600" dirty="0" smtClean="0"/>
              <a:t>))</a:t>
            </a:r>
          </a:p>
          <a:p>
            <a:endParaRPr lang="en-US" dirty="0"/>
          </a:p>
          <a:p>
            <a:endParaRPr lang="en-US" dirty="0"/>
          </a:p>
        </p:txBody>
      </p:sp>
    </p:spTree>
    <p:extLst>
      <p:ext uri="{BB962C8B-B14F-4D97-AF65-F5344CB8AC3E}">
        <p14:creationId xmlns:p14="http://schemas.microsoft.com/office/powerpoint/2010/main" val="250087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3200" dirty="0" smtClean="0"/>
              <a:t>Other Title I Spending Changes (cont’d)</a:t>
            </a:r>
            <a:endParaRPr lang="en-US" sz="3200" dirty="0"/>
          </a:p>
        </p:txBody>
      </p:sp>
      <p:sp>
        <p:nvSpPr>
          <p:cNvPr id="3" name="Footer Placeholder 2"/>
          <p:cNvSpPr>
            <a:spLocks noGrp="1"/>
          </p:cNvSpPr>
          <p:nvPr>
            <p:ph type="ftr" sz="quarter" idx="11"/>
          </p:nvPr>
        </p:nvSpPr>
        <p:spPr/>
        <p:txBody>
          <a:bodyPr/>
          <a:lstStyle/>
          <a:p>
            <a:pPr algn="ct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17</a:t>
            </a:fld>
            <a:endParaRPr lang="en-US" dirty="0"/>
          </a:p>
        </p:txBody>
      </p:sp>
      <p:sp>
        <p:nvSpPr>
          <p:cNvPr id="5" name="Content Placeholder 4"/>
          <p:cNvSpPr>
            <a:spLocks noGrp="1"/>
          </p:cNvSpPr>
          <p:nvPr>
            <p:ph sz="quarter" idx="1"/>
          </p:nvPr>
        </p:nvSpPr>
        <p:spPr>
          <a:xfrm>
            <a:off x="0" y="1066800"/>
            <a:ext cx="9144000" cy="5486400"/>
          </a:xfrm>
        </p:spPr>
        <p:txBody>
          <a:bodyPr>
            <a:normAutofit/>
          </a:bodyPr>
          <a:lstStyle/>
          <a:p>
            <a:endParaRPr lang="en-US" sz="1600" dirty="0"/>
          </a:p>
          <a:p>
            <a:r>
              <a:rPr lang="en-US" sz="3000" b="1" dirty="0" smtClean="0"/>
              <a:t>Equitable Services for Private School Students</a:t>
            </a:r>
          </a:p>
          <a:p>
            <a:pPr lvl="1"/>
            <a:r>
              <a:rPr lang="en-US" dirty="0"/>
              <a:t>ESSA requires LEAs to calculate the reservation based on the </a:t>
            </a:r>
            <a:r>
              <a:rPr lang="en-US" dirty="0" smtClean="0"/>
              <a:t>total amount </a:t>
            </a:r>
            <a:r>
              <a:rPr lang="en-US" dirty="0"/>
              <a:t>of Title I, Part A funds received by the </a:t>
            </a:r>
            <a:r>
              <a:rPr lang="en-US" dirty="0" smtClean="0"/>
              <a:t>LEA </a:t>
            </a:r>
            <a:r>
              <a:rPr lang="en-US" dirty="0"/>
              <a:t>prior to any allowable expenditures or transfers</a:t>
            </a:r>
            <a:r>
              <a:rPr lang="en-US" dirty="0" smtClean="0"/>
              <a:t>.</a:t>
            </a:r>
          </a:p>
          <a:p>
            <a:r>
              <a:rPr lang="en-US" sz="3000" b="1" dirty="0"/>
              <a:t>Optional 5% Title I, Part A reservation for choice transportation</a:t>
            </a:r>
          </a:p>
          <a:p>
            <a:pPr lvl="1"/>
            <a:r>
              <a:rPr lang="en-US" dirty="0"/>
              <a:t>LEAs may offer students in schools identified for comprehensive support and improvement the right to transfer to another non-identified school </a:t>
            </a:r>
            <a:r>
              <a:rPr lang="en-US" sz="1700" dirty="0"/>
              <a:t>(Sec. 1111(d)(1)(D))</a:t>
            </a:r>
          </a:p>
          <a:p>
            <a:pPr marL="320040" lvl="1" indent="0">
              <a:buNone/>
            </a:pPr>
            <a:endParaRPr lang="en-US" dirty="0"/>
          </a:p>
        </p:txBody>
      </p:sp>
    </p:spTree>
    <p:extLst>
      <p:ext uri="{BB962C8B-B14F-4D97-AF65-F5344CB8AC3E}">
        <p14:creationId xmlns:p14="http://schemas.microsoft.com/office/powerpoint/2010/main" val="1574791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Autofit/>
          </a:bodyPr>
          <a:lstStyle/>
          <a:p>
            <a:pPr algn="ctr"/>
            <a:r>
              <a:rPr lang="en-US" sz="3200" dirty="0"/>
              <a:t>ESSA Programs: </a:t>
            </a:r>
            <a:r>
              <a:rPr lang="en-US" sz="3200" dirty="0" smtClean="0"/>
              <a:t/>
            </a:r>
            <a:br>
              <a:rPr lang="en-US" sz="3200" dirty="0" smtClean="0"/>
            </a:br>
            <a:r>
              <a:rPr lang="en-US" sz="3200" dirty="0" smtClean="0"/>
              <a:t>Quick </a:t>
            </a:r>
            <a:r>
              <a:rPr lang="en-US" sz="3200" dirty="0"/>
              <a:t>Overview Title </a:t>
            </a:r>
            <a:r>
              <a:rPr lang="en-US" sz="3200" dirty="0" smtClean="0"/>
              <a:t>II, </a:t>
            </a:r>
            <a:r>
              <a:rPr lang="en-US" sz="3200" dirty="0"/>
              <a:t>Part A</a:t>
            </a:r>
          </a:p>
        </p:txBody>
      </p:sp>
      <p:sp>
        <p:nvSpPr>
          <p:cNvPr id="3" name="Content Placeholder 2"/>
          <p:cNvSpPr>
            <a:spLocks noGrp="1"/>
          </p:cNvSpPr>
          <p:nvPr>
            <p:ph idx="1"/>
          </p:nvPr>
        </p:nvSpPr>
        <p:spPr>
          <a:xfrm>
            <a:off x="381000" y="1371600"/>
            <a:ext cx="7696200" cy="5029200"/>
          </a:xfrm>
        </p:spPr>
        <p:txBody>
          <a:bodyPr>
            <a:normAutofit/>
          </a:bodyPr>
          <a:lstStyle/>
          <a:p>
            <a:r>
              <a:rPr lang="en-US" dirty="0" smtClean="0"/>
              <a:t>Basics</a:t>
            </a:r>
            <a:endParaRPr lang="en-US" dirty="0"/>
          </a:p>
          <a:p>
            <a:pPr lvl="1"/>
            <a:r>
              <a:rPr lang="en-US" dirty="0" smtClean="0"/>
              <a:t>Designed to </a:t>
            </a:r>
            <a:r>
              <a:rPr lang="en-US" dirty="0"/>
              <a:t>support </a:t>
            </a:r>
            <a:r>
              <a:rPr lang="en-US" dirty="0" smtClean="0"/>
              <a:t>teacher and principal </a:t>
            </a:r>
            <a:r>
              <a:rPr lang="en-US" dirty="0"/>
              <a:t>quality to drive student </a:t>
            </a:r>
            <a:r>
              <a:rPr lang="en-US" dirty="0" smtClean="0"/>
              <a:t>achievement</a:t>
            </a:r>
          </a:p>
          <a:p>
            <a:pPr lvl="1"/>
            <a:r>
              <a:rPr lang="en-US" dirty="0" smtClean="0"/>
              <a:t>State gets to keep some money for state activities</a:t>
            </a:r>
          </a:p>
          <a:p>
            <a:pPr lvl="1"/>
            <a:r>
              <a:rPr lang="en-US" dirty="0" smtClean="0"/>
              <a:t>Most </a:t>
            </a:r>
            <a:r>
              <a:rPr lang="en-US" dirty="0"/>
              <a:t>m</a:t>
            </a:r>
            <a:r>
              <a:rPr lang="en-US" dirty="0" smtClean="0"/>
              <a:t>oney flows to districts, which can run programs centrally or allocate money to schools</a:t>
            </a:r>
          </a:p>
          <a:p>
            <a:pPr lvl="1"/>
            <a:endParaRPr lang="en-US" dirty="0"/>
          </a:p>
          <a:p>
            <a:pPr lvl="1"/>
            <a:r>
              <a:rPr lang="en-US" dirty="0" smtClean="0"/>
              <a:t>LEAs are expected to prioritize funds for CSI/TSI schools with the highest poverty</a:t>
            </a:r>
          </a:p>
        </p:txBody>
      </p:sp>
      <p:sp>
        <p:nvSpPr>
          <p:cNvPr id="5" name="Slide Number Placeholder 4"/>
          <p:cNvSpPr>
            <a:spLocks noGrp="1"/>
          </p:cNvSpPr>
          <p:nvPr>
            <p:ph type="sldNum" sz="quarter" idx="12"/>
          </p:nvPr>
        </p:nvSpPr>
        <p:spPr/>
        <p:txBody>
          <a:bodyPr/>
          <a:lstStyle/>
          <a:p>
            <a:fld id="{17D427D3-9DB1-4B8B-B97D-4AF3C4AFA89F}"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dirty="0" smtClean="0"/>
              <a:t>© 2016 • All Rights Reserved</a:t>
            </a:r>
            <a:endParaRPr lang="en-US" dirty="0"/>
          </a:p>
        </p:txBody>
      </p:sp>
    </p:spTree>
    <p:extLst>
      <p:ext uri="{BB962C8B-B14F-4D97-AF65-F5344CB8AC3E}">
        <p14:creationId xmlns:p14="http://schemas.microsoft.com/office/powerpoint/2010/main" val="55273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algn="ctr"/>
            <a:r>
              <a:rPr lang="en-US" dirty="0" smtClean="0"/>
              <a:t>Title II Formula Changes</a:t>
            </a:r>
            <a:endParaRPr lang="en-US"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19</a:t>
            </a:fld>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ESSA changes the formula for distributing funds both to states and districts</a:t>
            </a:r>
          </a:p>
          <a:p>
            <a:r>
              <a:rPr lang="en-US" dirty="0" smtClean="0"/>
              <a:t>“Hold harmless” that guaranteed certain amount to states phased out between 2017-2022 </a:t>
            </a:r>
            <a:r>
              <a:rPr lang="en-US" sz="1600" dirty="0" smtClean="0">
                <a:solidFill>
                  <a:schemeClr val="accent5"/>
                </a:solidFill>
              </a:rPr>
              <a:t>(Sec. 2101(b)(1))</a:t>
            </a:r>
          </a:p>
          <a:p>
            <a:pPr lvl="1"/>
            <a:r>
              <a:rPr lang="en-US" dirty="0"/>
              <a:t>CRS projections of impact </a:t>
            </a:r>
            <a:r>
              <a:rPr lang="en-US" u="sng" dirty="0">
                <a:hlinkClick r:id="rId3"/>
              </a:rPr>
              <a:t>https://assets.documentcloud.org/documents/2644885/ESEA-Title-II-a-State-Grants-Under-Pre.pdf</a:t>
            </a:r>
            <a:endParaRPr lang="en-US" dirty="0"/>
          </a:p>
          <a:p>
            <a:r>
              <a:rPr lang="en-US" dirty="0"/>
              <a:t>SEA to LEA allocations rules </a:t>
            </a:r>
            <a:r>
              <a:rPr lang="en-US" dirty="0" smtClean="0"/>
              <a:t>change - </a:t>
            </a:r>
            <a:r>
              <a:rPr lang="en-US" u="sng" dirty="0" smtClean="0"/>
              <a:t>no</a:t>
            </a:r>
            <a:r>
              <a:rPr lang="en-US" dirty="0" smtClean="0"/>
              <a:t> </a:t>
            </a:r>
            <a:r>
              <a:rPr lang="en-US" dirty="0"/>
              <a:t>“hold harmless</a:t>
            </a:r>
            <a:r>
              <a:rPr lang="en-US" dirty="0" smtClean="0"/>
              <a:t>” at local level </a:t>
            </a:r>
            <a:r>
              <a:rPr lang="en-US" sz="1600" dirty="0">
                <a:solidFill>
                  <a:schemeClr val="accent5"/>
                </a:solidFill>
              </a:rPr>
              <a:t>(Sec. 2102(a)(2))</a:t>
            </a:r>
          </a:p>
          <a:p>
            <a:r>
              <a:rPr lang="en-US" dirty="0"/>
              <a:t>LEAs will generate Title II:</a:t>
            </a:r>
          </a:p>
          <a:p>
            <a:pPr lvl="1"/>
            <a:r>
              <a:rPr lang="en-US" dirty="0"/>
              <a:t>20% based on number of 5-17 year olds</a:t>
            </a:r>
          </a:p>
          <a:p>
            <a:pPr lvl="1"/>
            <a:r>
              <a:rPr lang="en-US" dirty="0"/>
              <a:t>80% based on number of low-income 5-17 year olds</a:t>
            </a:r>
          </a:p>
          <a:p>
            <a:pPr marL="320040" lvl="1" indent="0">
              <a:buNone/>
            </a:pPr>
            <a:endParaRPr lang="en-US" dirty="0"/>
          </a:p>
          <a:p>
            <a:r>
              <a:rPr lang="en-US" dirty="0"/>
              <a:t>Also, equitable services is no longer limited to Title II money spent on professional development </a:t>
            </a:r>
            <a:r>
              <a:rPr lang="en-US" sz="1600" dirty="0">
                <a:solidFill>
                  <a:schemeClr val="accent5"/>
                </a:solidFill>
              </a:rPr>
              <a:t>(Sec. 8501(b))</a:t>
            </a:r>
          </a:p>
        </p:txBody>
      </p:sp>
    </p:spTree>
    <p:extLst>
      <p:ext uri="{BB962C8B-B14F-4D97-AF65-F5344CB8AC3E}">
        <p14:creationId xmlns:p14="http://schemas.microsoft.com/office/powerpoint/2010/main" val="52922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2</a:t>
            </a:fld>
            <a:endParaRPr lang="en-US" dirty="0"/>
          </a:p>
        </p:txBody>
      </p:sp>
      <p:sp>
        <p:nvSpPr>
          <p:cNvPr id="3" name="Content Placeholder 2"/>
          <p:cNvSpPr>
            <a:spLocks noGrp="1"/>
          </p:cNvSpPr>
          <p:nvPr>
            <p:ph sz="quarter" idx="1"/>
          </p:nvPr>
        </p:nvSpPr>
        <p:spPr/>
        <p:txBody>
          <a:bodyPr/>
          <a:lstStyle/>
          <a:p>
            <a:r>
              <a:rPr lang="en-US" dirty="0" smtClean="0"/>
              <a:t>Timelines and overview</a:t>
            </a:r>
            <a:endParaRPr lang="en-US" dirty="0"/>
          </a:p>
          <a:p>
            <a:r>
              <a:rPr lang="en-US" dirty="0" smtClean="0"/>
              <a:t>Major spending changes </a:t>
            </a:r>
          </a:p>
          <a:p>
            <a:pPr lvl="1"/>
            <a:r>
              <a:rPr lang="en-US" dirty="0" smtClean="0"/>
              <a:t>Title I (Title I, Part A, and Sections 1003 and 1003A)</a:t>
            </a:r>
          </a:p>
          <a:p>
            <a:pPr lvl="1"/>
            <a:r>
              <a:rPr lang="en-US" dirty="0" smtClean="0"/>
              <a:t>Title II, Part A</a:t>
            </a:r>
          </a:p>
          <a:p>
            <a:pPr lvl="1"/>
            <a:r>
              <a:rPr lang="en-US" dirty="0" smtClean="0"/>
              <a:t>Title IV, Part A, Subpart I</a:t>
            </a:r>
          </a:p>
          <a:p>
            <a:r>
              <a:rPr lang="en-US" dirty="0" smtClean="0"/>
              <a:t>Discussion </a:t>
            </a:r>
            <a:r>
              <a:rPr lang="en-US" dirty="0"/>
              <a:t>and questions</a:t>
            </a:r>
          </a:p>
          <a:p>
            <a:endParaRPr lang="en-US" dirty="0"/>
          </a:p>
        </p:txBody>
      </p:sp>
    </p:spTree>
    <p:extLst>
      <p:ext uri="{BB962C8B-B14F-4D97-AF65-F5344CB8AC3E}">
        <p14:creationId xmlns:p14="http://schemas.microsoft.com/office/powerpoint/2010/main" val="1295986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pPr algn="ctr"/>
            <a:r>
              <a:rPr lang="en-US" sz="3200" dirty="0"/>
              <a:t>Title II Spending Changes</a:t>
            </a:r>
            <a:endParaRPr lang="en-US" dirty="0"/>
          </a:p>
        </p:txBody>
      </p:sp>
      <p:sp>
        <p:nvSpPr>
          <p:cNvPr id="3" name="Content Placeholder 2"/>
          <p:cNvSpPr>
            <a:spLocks noGrp="1"/>
          </p:cNvSpPr>
          <p:nvPr>
            <p:ph idx="1"/>
          </p:nvPr>
        </p:nvSpPr>
        <p:spPr>
          <a:xfrm>
            <a:off x="457200" y="1143000"/>
            <a:ext cx="8001000" cy="5257800"/>
          </a:xfrm>
        </p:spPr>
        <p:txBody>
          <a:bodyPr>
            <a:normAutofit fontScale="92500" lnSpcReduction="20000"/>
          </a:bodyPr>
          <a:lstStyle/>
          <a:p>
            <a:r>
              <a:rPr lang="en-US" sz="2800" dirty="0" smtClean="0"/>
              <a:t>LEAs -- permitted costs include (list </a:t>
            </a:r>
            <a:r>
              <a:rPr lang="en-US" sz="2800" dirty="0"/>
              <a:t>not exhaustive):</a:t>
            </a:r>
          </a:p>
          <a:p>
            <a:pPr marL="731520" lvl="3" indent="-274320">
              <a:buFont typeface="Wingdings 2" pitchFamily="18" charset="2"/>
              <a:buChar char=""/>
            </a:pPr>
            <a:r>
              <a:rPr lang="en-US" sz="2000" dirty="0" smtClean="0"/>
              <a:t>Teacher evaluation and support systems</a:t>
            </a:r>
          </a:p>
          <a:p>
            <a:pPr marL="731520" lvl="3" indent="-274320">
              <a:buFont typeface="Wingdings 2" pitchFamily="18" charset="2"/>
              <a:buChar char=""/>
            </a:pPr>
            <a:r>
              <a:rPr lang="en-US" sz="2000" dirty="0" smtClean="0"/>
              <a:t>Recruiting, hiring, and retaining teachers</a:t>
            </a:r>
          </a:p>
          <a:p>
            <a:pPr marL="731520" lvl="3" indent="-274320">
              <a:buFont typeface="Wingdings 2" pitchFamily="18" charset="2"/>
              <a:buChar char=""/>
            </a:pPr>
            <a:r>
              <a:rPr lang="en-US" sz="2000" dirty="0" smtClean="0"/>
              <a:t>Teacher/principal leadership opportunities</a:t>
            </a:r>
          </a:p>
          <a:p>
            <a:pPr marL="731520" lvl="3" indent="-274320">
              <a:buFont typeface="Wingdings 2" pitchFamily="18" charset="2"/>
              <a:buChar char=""/>
            </a:pPr>
            <a:r>
              <a:rPr lang="en-US" sz="2000" dirty="0" smtClean="0"/>
              <a:t>Induction and mentoring programs</a:t>
            </a:r>
          </a:p>
          <a:p>
            <a:pPr marL="731520" lvl="3" indent="-274320">
              <a:buFont typeface="Wingdings 2" pitchFamily="18" charset="2"/>
              <a:buChar char=""/>
            </a:pPr>
            <a:r>
              <a:rPr lang="en-US" sz="2000" dirty="0" smtClean="0"/>
              <a:t>Methods to use evaluation results to inform professional development, improvement strategies, and personnel decisions</a:t>
            </a:r>
            <a:endParaRPr lang="en-US" sz="2000" dirty="0"/>
          </a:p>
          <a:p>
            <a:pPr marL="731520" lvl="3" indent="-274320">
              <a:buFont typeface="Wingdings 2" pitchFamily="18" charset="2"/>
              <a:buChar char=""/>
            </a:pPr>
            <a:r>
              <a:rPr lang="en-US" sz="2000" dirty="0"/>
              <a:t>Reducing class size to </a:t>
            </a:r>
            <a:r>
              <a:rPr lang="en-US" sz="2000" dirty="0">
                <a:solidFill>
                  <a:schemeClr val="accent5"/>
                </a:solidFill>
              </a:rPr>
              <a:t>evidence-based</a:t>
            </a:r>
            <a:r>
              <a:rPr lang="en-US" sz="2000" dirty="0"/>
              <a:t> levels</a:t>
            </a:r>
          </a:p>
          <a:p>
            <a:pPr marL="731520" lvl="3" indent="-274320">
              <a:buFont typeface="Wingdings 2" pitchFamily="18" charset="2"/>
              <a:buChar char=""/>
            </a:pPr>
            <a:r>
              <a:rPr lang="en-US" sz="2000" dirty="0">
                <a:solidFill>
                  <a:schemeClr val="accent5"/>
                </a:solidFill>
              </a:rPr>
              <a:t>Evidence-based</a:t>
            </a:r>
            <a:r>
              <a:rPr lang="en-US" sz="2000" dirty="0"/>
              <a:t> personalized professional development</a:t>
            </a:r>
          </a:p>
          <a:p>
            <a:pPr marL="731520" lvl="3" indent="-274320">
              <a:buFont typeface="Wingdings 2" pitchFamily="18" charset="2"/>
              <a:buChar char=""/>
            </a:pPr>
            <a:r>
              <a:rPr lang="en-US" sz="2000" dirty="0"/>
              <a:t>Training in recognizing trauma, mental illness and child sexual abuse </a:t>
            </a:r>
          </a:p>
          <a:p>
            <a:pPr marL="731520" lvl="3" indent="-274320">
              <a:buFont typeface="Wingdings 2" pitchFamily="18" charset="2"/>
              <a:buChar char=""/>
            </a:pPr>
            <a:r>
              <a:rPr lang="en-US" sz="2000" dirty="0"/>
              <a:t>Training to support the identification of gifted and talented students</a:t>
            </a:r>
          </a:p>
          <a:p>
            <a:pPr marL="731520" lvl="3" indent="-274320">
              <a:buFont typeface="Wingdings 2" pitchFamily="18" charset="2"/>
              <a:buChar char=""/>
            </a:pPr>
            <a:r>
              <a:rPr lang="en-US" sz="2000" dirty="0"/>
              <a:t>Developing feedback mechanisms</a:t>
            </a:r>
          </a:p>
          <a:p>
            <a:pPr marL="731520" lvl="3" indent="-274320">
              <a:buFont typeface="Wingdings 2" pitchFamily="18" charset="2"/>
              <a:buChar char=""/>
            </a:pPr>
            <a:r>
              <a:rPr lang="en-US" sz="2000" dirty="0"/>
              <a:t>Professional development on integrated academics and career and technical education</a:t>
            </a:r>
          </a:p>
        </p:txBody>
      </p:sp>
      <p:sp>
        <p:nvSpPr>
          <p:cNvPr id="5" name="Slide Number Placeholder 4"/>
          <p:cNvSpPr>
            <a:spLocks noGrp="1"/>
          </p:cNvSpPr>
          <p:nvPr>
            <p:ph type="sldNum" sz="quarter" idx="12"/>
          </p:nvPr>
        </p:nvSpPr>
        <p:spPr/>
        <p:txBody>
          <a:bodyPr/>
          <a:lstStyle/>
          <a:p>
            <a:fld id="{17D427D3-9DB1-4B8B-B97D-4AF3C4AFA89F}"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dirty="0" smtClean="0"/>
              <a:t>© 2016 • All Rights Reserved</a:t>
            </a:r>
            <a:endParaRPr lang="en-US" dirty="0"/>
          </a:p>
        </p:txBody>
      </p:sp>
    </p:spTree>
    <p:extLst>
      <p:ext uri="{BB962C8B-B14F-4D97-AF65-F5344CB8AC3E}">
        <p14:creationId xmlns:p14="http://schemas.microsoft.com/office/powerpoint/2010/main" val="3166771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020762"/>
          </a:xfrm>
        </p:spPr>
        <p:txBody>
          <a:bodyPr>
            <a:normAutofit fontScale="90000"/>
          </a:bodyPr>
          <a:lstStyle/>
          <a:p>
            <a:pPr algn="ctr"/>
            <a:r>
              <a:rPr lang="en-US" sz="3200" dirty="0" smtClean="0"/>
              <a:t>Title IV, Part A, Subpart I:</a:t>
            </a:r>
            <a:br>
              <a:rPr lang="en-US" sz="3200" dirty="0" smtClean="0"/>
            </a:br>
            <a:r>
              <a:rPr lang="en-US" sz="3200" dirty="0" smtClean="0"/>
              <a:t>*New Program*</a:t>
            </a:r>
            <a:endParaRPr lang="en-US" sz="3200"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21</a:t>
            </a:fld>
            <a:endParaRPr lang="en-US" dirty="0"/>
          </a:p>
        </p:txBody>
      </p:sp>
      <p:sp>
        <p:nvSpPr>
          <p:cNvPr id="3" name="Content Placeholder 2"/>
          <p:cNvSpPr>
            <a:spLocks noGrp="1"/>
          </p:cNvSpPr>
          <p:nvPr>
            <p:ph sz="quarter" idx="1"/>
          </p:nvPr>
        </p:nvSpPr>
        <p:spPr>
          <a:xfrm>
            <a:off x="152400" y="1371600"/>
            <a:ext cx="8686800" cy="4876800"/>
          </a:xfrm>
        </p:spPr>
        <p:txBody>
          <a:bodyPr>
            <a:normAutofit fontScale="92500" lnSpcReduction="20000"/>
          </a:bodyPr>
          <a:lstStyle/>
          <a:p>
            <a:r>
              <a:rPr lang="en-US" sz="3000" dirty="0"/>
              <a:t>Title IV, Part A, Subpart I (Student Support Grants) </a:t>
            </a:r>
            <a:r>
              <a:rPr lang="en-US" sz="3000" dirty="0" smtClean="0"/>
              <a:t>is </a:t>
            </a:r>
            <a:r>
              <a:rPr lang="en-US" sz="3000" dirty="0"/>
              <a:t>a new </a:t>
            </a:r>
            <a:r>
              <a:rPr lang="en-US" sz="3000" dirty="0" smtClean="0"/>
              <a:t>program</a:t>
            </a:r>
            <a:r>
              <a:rPr lang="en-US" sz="3000" dirty="0"/>
              <a:t> </a:t>
            </a:r>
            <a:r>
              <a:rPr lang="en-US" sz="3000" dirty="0" smtClean="0"/>
              <a:t>whose purpose is </a:t>
            </a:r>
            <a:r>
              <a:rPr lang="en-US" sz="3000" dirty="0"/>
              <a:t>to improve student academic achievement by helping to: </a:t>
            </a:r>
          </a:p>
          <a:p>
            <a:pPr marL="0" indent="0">
              <a:buNone/>
            </a:pPr>
            <a:endParaRPr lang="en-US" dirty="0"/>
          </a:p>
          <a:p>
            <a:pPr lvl="1"/>
            <a:r>
              <a:rPr lang="en-US" sz="2600" dirty="0"/>
              <a:t>Provide all students access to a well-rounded education</a:t>
            </a:r>
            <a:r>
              <a:rPr lang="en-US" sz="2600" dirty="0" smtClean="0"/>
              <a:t>,</a:t>
            </a:r>
          </a:p>
          <a:p>
            <a:pPr marL="320040" lvl="1" indent="0">
              <a:buNone/>
            </a:pPr>
            <a:endParaRPr lang="en-US" sz="2600" dirty="0"/>
          </a:p>
          <a:p>
            <a:pPr lvl="1"/>
            <a:r>
              <a:rPr lang="en-US" sz="2600" dirty="0"/>
              <a:t>Improve school conditions for student learning, </a:t>
            </a:r>
            <a:r>
              <a:rPr lang="en-US" sz="2600" dirty="0" smtClean="0"/>
              <a:t>and</a:t>
            </a:r>
          </a:p>
          <a:p>
            <a:pPr marL="320040" lvl="1" indent="0">
              <a:buNone/>
            </a:pPr>
            <a:endParaRPr lang="en-US" sz="2600" dirty="0"/>
          </a:p>
          <a:p>
            <a:pPr lvl="1"/>
            <a:r>
              <a:rPr lang="en-US" sz="2600" dirty="0"/>
              <a:t>Improve the use of technology to improve the academic achievement and digital literacy of all students</a:t>
            </a:r>
            <a:r>
              <a:rPr lang="en-US" sz="2600" dirty="0" smtClean="0"/>
              <a:t>.</a:t>
            </a:r>
          </a:p>
          <a:p>
            <a:pPr marL="320040" lvl="1" indent="0">
              <a:buNone/>
            </a:pPr>
            <a:endParaRPr lang="en-US" sz="2600" dirty="0" smtClean="0"/>
          </a:p>
          <a:p>
            <a:r>
              <a:rPr lang="en-US" sz="2800" dirty="0" smtClean="0"/>
              <a:t>Funds are distributed to SEAs and then LEAs based on their relative share of Title I, Part A funds</a:t>
            </a:r>
            <a:endParaRPr lang="en-US" sz="2800" dirty="0"/>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983852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normAutofit fontScale="90000"/>
          </a:bodyPr>
          <a:lstStyle/>
          <a:p>
            <a:pPr algn="ctr"/>
            <a:r>
              <a:rPr lang="en-US" sz="2700" dirty="0" smtClean="0"/>
              <a:t>Common Disconnects between Policy and Practice under NCLB at both the SEA and LEA level </a:t>
            </a:r>
            <a:endParaRPr lang="en-US" dirty="0"/>
          </a:p>
        </p:txBody>
      </p:sp>
      <p:sp>
        <p:nvSpPr>
          <p:cNvPr id="5" name="Footer Placeholder 4"/>
          <p:cNvSpPr>
            <a:spLocks noGrp="1"/>
          </p:cNvSpPr>
          <p:nvPr>
            <p:ph type="ftr" sz="quarter" idx="11"/>
          </p:nvPr>
        </p:nvSpPr>
        <p:spPr/>
        <p:txBody>
          <a:bodyPr/>
          <a:lstStyle/>
          <a:p>
            <a:pP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3BED562-3C01-458A-90AF-C5B1FEA61BF6}" type="slidenum">
              <a:rPr lang="en-US" smtClean="0"/>
              <a:pPr>
                <a:defRPr/>
              </a:pPr>
              <a:t>22</a:t>
            </a:fld>
            <a:endParaRPr lang="en-US" dirty="0"/>
          </a:p>
        </p:txBody>
      </p:sp>
      <p:sp>
        <p:nvSpPr>
          <p:cNvPr id="3" name="Content Placeholder 2"/>
          <p:cNvSpPr>
            <a:spLocks noGrp="1"/>
          </p:cNvSpPr>
          <p:nvPr>
            <p:ph sz="quarter" idx="1"/>
          </p:nvPr>
        </p:nvSpPr>
        <p:spPr>
          <a:xfrm>
            <a:off x="457200" y="1447800"/>
            <a:ext cx="8229600" cy="4572000"/>
          </a:xfrm>
        </p:spPr>
        <p:txBody>
          <a:bodyPr>
            <a:normAutofit/>
          </a:bodyPr>
          <a:lstStyle/>
          <a:p>
            <a:pPr marL="514350" indent="-514350">
              <a:buFont typeface="+mj-lt"/>
              <a:buAutoNum type="arabicPeriod"/>
            </a:pPr>
            <a:r>
              <a:rPr lang="en-US" dirty="0" smtClean="0"/>
              <a:t>Spending restrictions not required by federal law</a:t>
            </a:r>
          </a:p>
          <a:p>
            <a:pPr marL="514350" indent="-514350">
              <a:buFont typeface="+mj-lt"/>
              <a:buAutoNum type="arabicPeriod"/>
            </a:pPr>
            <a:r>
              <a:rPr lang="en-US" dirty="0" smtClean="0"/>
              <a:t>Grant-related plans disconnected from needs or policy goals</a:t>
            </a:r>
          </a:p>
          <a:p>
            <a:pPr marL="514350" indent="-514350">
              <a:buFont typeface="+mj-lt"/>
              <a:buAutoNum type="arabicPeriod"/>
            </a:pPr>
            <a:r>
              <a:rPr lang="en-US" dirty="0" smtClean="0"/>
              <a:t>Paperwork requirements taking time away from  program delivery</a:t>
            </a:r>
          </a:p>
          <a:p>
            <a:pPr marL="320040" lvl="1" indent="0">
              <a:buNone/>
            </a:pPr>
            <a:endParaRPr lang="en-US" dirty="0"/>
          </a:p>
          <a:p>
            <a:pPr marL="320040" lvl="1" indent="0">
              <a:buNone/>
            </a:pPr>
            <a:endParaRPr lang="en-US" dirty="0"/>
          </a:p>
          <a:p>
            <a:pPr marL="320040" lvl="1" indent="0">
              <a:buNone/>
            </a:pPr>
            <a:r>
              <a:rPr lang="en-US" dirty="0" smtClean="0">
                <a:solidFill>
                  <a:schemeClr val="accent1"/>
                </a:solidFill>
              </a:rPr>
              <a:t>ESSA provides an important opportunity to address these disconnects, so they do not import to ESSA</a:t>
            </a:r>
          </a:p>
        </p:txBody>
      </p:sp>
    </p:spTree>
    <p:extLst>
      <p:ext uri="{BB962C8B-B14F-4D97-AF65-F5344CB8AC3E}">
        <p14:creationId xmlns:p14="http://schemas.microsoft.com/office/powerpoint/2010/main" val="2050437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Opportunity</a:t>
            </a:r>
            <a:endParaRPr lang="en-US" dirty="0"/>
          </a:p>
        </p:txBody>
      </p:sp>
      <p:sp>
        <p:nvSpPr>
          <p:cNvPr id="3" name="Footer Placeholder 2"/>
          <p:cNvSpPr>
            <a:spLocks noGrp="1"/>
          </p:cNvSpPr>
          <p:nvPr>
            <p:ph type="ftr" sz="quarter" idx="11"/>
          </p:nvPr>
        </p:nvSpPr>
        <p:spPr/>
        <p:txBody>
          <a:bodyPr/>
          <a:lstStyle/>
          <a:p>
            <a:pPr algn="ctr">
              <a:defRPr/>
            </a:pPr>
            <a:r>
              <a:rPr lang="en-US"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23</a:t>
            </a:fld>
            <a:endParaRPr lang="en-US" dirty="0"/>
          </a:p>
        </p:txBody>
      </p:sp>
      <p:sp>
        <p:nvSpPr>
          <p:cNvPr id="5" name="Content Placeholder 4"/>
          <p:cNvSpPr>
            <a:spLocks noGrp="1"/>
          </p:cNvSpPr>
          <p:nvPr>
            <p:ph sz="quarter" idx="1"/>
          </p:nvPr>
        </p:nvSpPr>
        <p:spPr>
          <a:xfrm>
            <a:off x="685800" y="1447800"/>
            <a:ext cx="8001000" cy="4724400"/>
          </a:xfrm>
        </p:spPr>
        <p:txBody>
          <a:bodyPr>
            <a:normAutofit fontScale="92500"/>
          </a:bodyPr>
          <a:lstStyle/>
          <a:p>
            <a:r>
              <a:rPr lang="en-US" dirty="0" smtClean="0"/>
              <a:t>Activity-based guidance</a:t>
            </a:r>
          </a:p>
          <a:p>
            <a:pPr lvl="1"/>
            <a:r>
              <a:rPr lang="en-US" dirty="0" smtClean="0"/>
              <a:t>SEAs often put out technical guidance on how to comply with compliance rules, but some SEAs and ED are starting to release guidance showing how multiple federal funding streams could be used to support an activity or initiative</a:t>
            </a:r>
          </a:p>
          <a:p>
            <a:pPr lvl="2"/>
            <a:r>
              <a:rPr lang="en-US" dirty="0" smtClean="0"/>
              <a:t>ED guidance on federal funds, humanities, and arts: </a:t>
            </a:r>
          </a:p>
          <a:p>
            <a:pPr lvl="3"/>
            <a:r>
              <a:rPr lang="en-US" sz="1800" dirty="0">
                <a:hlinkClick r:id="rId2"/>
              </a:rPr>
              <a:t>http://</a:t>
            </a:r>
            <a:r>
              <a:rPr lang="en-US" sz="1800" dirty="0" smtClean="0">
                <a:hlinkClick r:id="rId2"/>
              </a:rPr>
              <a:t>www2.ed.gov/policy/elsec/guid/secletter/160713.html</a:t>
            </a:r>
            <a:r>
              <a:rPr lang="en-US" sz="1800" dirty="0" smtClean="0"/>
              <a:t> </a:t>
            </a:r>
            <a:r>
              <a:rPr lang="en-US" dirty="0" smtClean="0"/>
              <a:t>(for this school year under NCLB spending rules, not ESSA)</a:t>
            </a:r>
            <a:endParaRPr lang="en-US" dirty="0"/>
          </a:p>
          <a:p>
            <a:pPr lvl="2"/>
            <a:r>
              <a:rPr lang="en-US" dirty="0" smtClean="0"/>
              <a:t>Tennessee </a:t>
            </a:r>
            <a:r>
              <a:rPr lang="en-US" dirty="0"/>
              <a:t>guidance on </a:t>
            </a:r>
            <a:r>
              <a:rPr lang="en-US" dirty="0" smtClean="0"/>
              <a:t>RTI: </a:t>
            </a:r>
          </a:p>
          <a:p>
            <a:pPr lvl="3"/>
            <a:r>
              <a:rPr lang="en-US" sz="1800" dirty="0" smtClean="0">
                <a:hlinkClick r:id="rId3"/>
              </a:rPr>
              <a:t>http</a:t>
            </a:r>
            <a:r>
              <a:rPr lang="en-US" sz="1800" dirty="0">
                <a:hlinkClick r:id="rId3"/>
              </a:rPr>
              <a:t>://tennesseegms.blob.core.windows.net/publicgmsdocuments/66e43acb-8894-4544-bbba-7b3df90ea431.pdf</a:t>
            </a:r>
            <a:r>
              <a:rPr lang="en-US" sz="1800" dirty="0"/>
              <a:t> </a:t>
            </a:r>
            <a:endParaRPr lang="en-US" sz="1800" dirty="0" smtClean="0"/>
          </a:p>
          <a:p>
            <a:r>
              <a:rPr lang="en-US" dirty="0" smtClean="0"/>
              <a:t>Can be an important opportunity for collaboration between the SEA, LEAs, and other stakeholders</a:t>
            </a:r>
          </a:p>
          <a:p>
            <a:pPr lvl="2"/>
            <a:endParaRPr lang="en-US" sz="1000" dirty="0"/>
          </a:p>
          <a:p>
            <a:pPr lvl="1"/>
            <a:endParaRPr lang="en-US" dirty="0"/>
          </a:p>
        </p:txBody>
      </p:sp>
    </p:spTree>
    <p:extLst>
      <p:ext uri="{BB962C8B-B14F-4D97-AF65-F5344CB8AC3E}">
        <p14:creationId xmlns:p14="http://schemas.microsoft.com/office/powerpoint/2010/main" val="810477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Opportunity</a:t>
            </a:r>
            <a:endParaRPr lang="en-US" dirty="0"/>
          </a:p>
        </p:txBody>
      </p:sp>
      <p:sp>
        <p:nvSpPr>
          <p:cNvPr id="3" name="Footer Placeholder 2"/>
          <p:cNvSpPr>
            <a:spLocks noGrp="1"/>
          </p:cNvSpPr>
          <p:nvPr>
            <p:ph type="ftr" sz="quarter" idx="11"/>
          </p:nvPr>
        </p:nvSpPr>
        <p:spPr/>
        <p:txBody>
          <a:bodyPr/>
          <a:lstStyle/>
          <a:p>
            <a:pPr algn="ctr">
              <a:defRPr/>
            </a:pPr>
            <a:r>
              <a:rPr lang="en-US"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24</a:t>
            </a:fld>
            <a:endParaRPr lang="en-US" dirty="0"/>
          </a:p>
        </p:txBody>
      </p:sp>
      <p:sp>
        <p:nvSpPr>
          <p:cNvPr id="5" name="Content Placeholder 4"/>
          <p:cNvSpPr>
            <a:spLocks noGrp="1"/>
          </p:cNvSpPr>
          <p:nvPr>
            <p:ph sz="quarter" idx="1"/>
          </p:nvPr>
        </p:nvSpPr>
        <p:spPr>
          <a:xfrm>
            <a:off x="685800" y="1447800"/>
            <a:ext cx="8001000" cy="4724400"/>
          </a:xfrm>
        </p:spPr>
        <p:txBody>
          <a:bodyPr>
            <a:normAutofit/>
          </a:bodyPr>
          <a:lstStyle/>
          <a:p>
            <a:r>
              <a:rPr lang="en-US" dirty="0" smtClean="0"/>
              <a:t>Example: SEA, LEAs and stakeholders agree that chronic absenteeism is an issue that needs to be addressed to help students succeed.  </a:t>
            </a:r>
          </a:p>
          <a:p>
            <a:pPr lvl="0"/>
            <a:r>
              <a:rPr lang="en-US" dirty="0" smtClean="0"/>
              <a:t>Guidance could: </a:t>
            </a:r>
          </a:p>
          <a:p>
            <a:pPr lvl="1"/>
            <a:r>
              <a:rPr lang="en-US" dirty="0" smtClean="0"/>
              <a:t>Identify </a:t>
            </a:r>
            <a:r>
              <a:rPr lang="en-US" dirty="0"/>
              <a:t>effective (or evidence-based) practices that can help reduce chronic absenteeism, </a:t>
            </a:r>
          </a:p>
          <a:p>
            <a:pPr lvl="1"/>
            <a:r>
              <a:rPr lang="en-US" dirty="0" smtClean="0"/>
              <a:t>Provide </a:t>
            </a:r>
            <a:r>
              <a:rPr lang="en-US" dirty="0"/>
              <a:t>ideas or suggestions on how schools or districts could implement those practices, and </a:t>
            </a:r>
          </a:p>
          <a:p>
            <a:pPr lvl="1"/>
            <a:r>
              <a:rPr lang="en-US" dirty="0" smtClean="0"/>
              <a:t>Describe </a:t>
            </a:r>
            <a:r>
              <a:rPr lang="en-US" dirty="0"/>
              <a:t>how </a:t>
            </a:r>
            <a:r>
              <a:rPr lang="en-US" dirty="0" smtClean="0"/>
              <a:t>schools, districts, other grantees </a:t>
            </a:r>
            <a:r>
              <a:rPr lang="en-US" dirty="0"/>
              <a:t>can support those practices with federal funds.</a:t>
            </a:r>
          </a:p>
          <a:p>
            <a:endParaRPr lang="en-US" dirty="0" smtClean="0"/>
          </a:p>
          <a:p>
            <a:pPr lvl="2"/>
            <a:endParaRPr lang="en-US" sz="1000" dirty="0"/>
          </a:p>
          <a:p>
            <a:pPr lvl="1"/>
            <a:endParaRPr lang="en-US" dirty="0"/>
          </a:p>
        </p:txBody>
      </p:sp>
    </p:spTree>
    <p:extLst>
      <p:ext uri="{BB962C8B-B14F-4D97-AF65-F5344CB8AC3E}">
        <p14:creationId xmlns:p14="http://schemas.microsoft.com/office/powerpoint/2010/main" val="2423298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563562"/>
          </a:xfrm>
        </p:spPr>
        <p:txBody>
          <a:bodyPr>
            <a:noAutofit/>
          </a:bodyPr>
          <a:lstStyle/>
          <a:p>
            <a:r>
              <a:rPr lang="en-US" sz="2000" dirty="0" smtClean="0">
                <a:latin typeface="+mn-lt"/>
              </a:rPr>
              <a:t>Activity-Based Guidance Example: Addressing Chronic Absenteeism</a:t>
            </a:r>
            <a:endParaRPr lang="en-US" sz="20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64877023"/>
              </p:ext>
            </p:extLst>
          </p:nvPr>
        </p:nvGraphicFramePr>
        <p:xfrm>
          <a:off x="228600" y="838200"/>
          <a:ext cx="8610600" cy="5486400"/>
        </p:xfrm>
        <a:graphic>
          <a:graphicData uri="http://schemas.openxmlformats.org/drawingml/2006/table">
            <a:tbl>
              <a:tblPr firstRow="1" bandRow="1">
                <a:tableStyleId>{5C22544A-7EE6-4342-B048-85BDC9FD1C3A}</a:tableStyleId>
              </a:tblPr>
              <a:tblGrid>
                <a:gridCol w="1153205"/>
                <a:gridCol w="7457395"/>
              </a:tblGrid>
              <a:tr h="889000">
                <a:tc>
                  <a:txBody>
                    <a:bodyPr/>
                    <a:lstStyle/>
                    <a:p>
                      <a:r>
                        <a:rPr lang="en-US" sz="1800" dirty="0" smtClean="0"/>
                        <a:t>ED</a:t>
                      </a:r>
                      <a:r>
                        <a:rPr lang="en-US" sz="1800" baseline="0" dirty="0" smtClean="0"/>
                        <a:t> Funding Source</a:t>
                      </a:r>
                      <a:endParaRPr lang="en-US" sz="1800" dirty="0"/>
                    </a:p>
                  </a:txBody>
                  <a:tcPr/>
                </a:tc>
                <a:tc>
                  <a:txBody>
                    <a:bodyPr/>
                    <a:lstStyle/>
                    <a:p>
                      <a:r>
                        <a:rPr lang="en-US" sz="1800" dirty="0" smtClean="0"/>
                        <a:t>Possible Uses of Funds</a:t>
                      </a:r>
                      <a:endParaRPr lang="en-US" sz="1800" dirty="0"/>
                    </a:p>
                  </a:txBody>
                  <a:tcPr/>
                </a:tc>
              </a:tr>
              <a:tr h="1985433">
                <a:tc>
                  <a:txBody>
                    <a:bodyPr/>
                    <a:lstStyle/>
                    <a:p>
                      <a:r>
                        <a:rPr lang="en-US" sz="1800" dirty="0" smtClean="0"/>
                        <a:t>Title I, Part A</a:t>
                      </a:r>
                      <a:endParaRPr lang="en-US" sz="18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counseling, school-based mental health programs, specialized instructional support services, mentoring services, and other strategies to improve students’ skills outside the academic subject areas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implementation of a schoolwide tiered model to prevent and address behavior concerns,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other academic and non-academic supports that can improve student engagement and connectedness, including teacher professional development and family engagement</a:t>
                      </a:r>
                      <a:endParaRPr lang="en-US" sz="1600" baseline="0" dirty="0" smtClean="0">
                        <a:effectLst/>
                      </a:endParaRPr>
                    </a:p>
                  </a:txBody>
                  <a:tcPr/>
                </a:tc>
              </a:tr>
              <a:tr h="2459567">
                <a:tc>
                  <a:txBody>
                    <a:bodyPr/>
                    <a:lstStyle/>
                    <a:p>
                      <a:r>
                        <a:rPr lang="en-US" sz="1800" dirty="0" smtClean="0"/>
                        <a:t>Title II, Part A</a:t>
                      </a:r>
                      <a:endParaRPr lang="en-US" sz="1800" dirty="0"/>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professional development activities that deliver in-service training for school personnel in techniques needed to help educators understand when and how to refer students affected by trauma or at risk of mental illness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forming partnerships between school-based mental health programs and public or private mental health organizations; and addressing issues related to school conditions for student learning, such as safety, peer interaction, drug and alcohol abuse, and chronic absenteeism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dk1"/>
                          </a:solidFill>
                          <a:effectLst/>
                          <a:latin typeface="+mn-lt"/>
                          <a:ea typeface="+mn-ea"/>
                          <a:cs typeface="+mn-cs"/>
                        </a:rPr>
                        <a:t>using data effectively (which could include how to use data to identify students at-risk of chronic absenteeism)</a:t>
                      </a:r>
                      <a:r>
                        <a:rPr kumimoji="0" lang="en-US" sz="1600" kern="1200" baseline="0" dirty="0" smtClean="0">
                          <a:solidFill>
                            <a:schemeClr val="dk1"/>
                          </a:solidFill>
                          <a:effectLst/>
                          <a:latin typeface="+mn-lt"/>
                          <a:ea typeface="+mn-ea"/>
                          <a:cs typeface="+mn-cs"/>
                        </a:rPr>
                        <a:t> </a:t>
                      </a:r>
                      <a:r>
                        <a:rPr kumimoji="0" lang="en-US" sz="1600" kern="1200" dirty="0" smtClean="0">
                          <a:solidFill>
                            <a:schemeClr val="dk1"/>
                          </a:solidFill>
                          <a:effectLst/>
                          <a:latin typeface="+mn-lt"/>
                          <a:ea typeface="+mn-ea"/>
                          <a:cs typeface="+mn-cs"/>
                        </a:rPr>
                        <a:t>and identifying early and appropriate interventions to help struggling students</a:t>
                      </a:r>
                      <a:endParaRPr lang="en-US" sz="1600" kern="1200" dirty="0" smtClean="0">
                        <a:solidFill>
                          <a:schemeClr val="dk1"/>
                        </a:solidFill>
                        <a:effectLst/>
                        <a:latin typeface="+mn-lt"/>
                        <a:ea typeface="+mn-ea"/>
                        <a:cs typeface="+mn-cs"/>
                      </a:endParaRPr>
                    </a:p>
                  </a:txBody>
                  <a:tcPr/>
                </a:tc>
              </a:tr>
            </a:tbl>
          </a:graphicData>
        </a:graphic>
      </p:graphicFrame>
      <p:sp>
        <p:nvSpPr>
          <p:cNvPr id="5" name="Slide Number Placeholder 4"/>
          <p:cNvSpPr>
            <a:spLocks noGrp="1"/>
          </p:cNvSpPr>
          <p:nvPr>
            <p:ph type="sldNum" sz="quarter" idx="12"/>
          </p:nvPr>
        </p:nvSpPr>
        <p:spPr/>
        <p:txBody>
          <a:bodyPr/>
          <a:lstStyle/>
          <a:p>
            <a:fld id="{17D427D3-9DB1-4B8B-B97D-4AF3C4AFA89F}" type="slidenum">
              <a:rPr lang="en-US" smtClean="0"/>
              <a:pPr/>
              <a:t>25</a:t>
            </a:fld>
            <a:endParaRPr lang="en-US" dirty="0"/>
          </a:p>
        </p:txBody>
      </p:sp>
      <p:sp>
        <p:nvSpPr>
          <p:cNvPr id="3" name="Footer Placeholder 2"/>
          <p:cNvSpPr>
            <a:spLocks noGrp="1"/>
          </p:cNvSpPr>
          <p:nvPr>
            <p:ph type="ftr" sz="quarter" idx="11"/>
          </p:nvPr>
        </p:nvSpPr>
        <p:spPr/>
        <p:txBody>
          <a:bodyPr/>
          <a:lstStyle/>
          <a:p>
            <a:r>
              <a:rPr lang="en-US" smtClean="0"/>
              <a:t>© 2016 • All Rights Reserved</a:t>
            </a:r>
            <a:endParaRPr lang="en-US"/>
          </a:p>
        </p:txBody>
      </p:sp>
    </p:spTree>
    <p:extLst>
      <p:ext uri="{BB962C8B-B14F-4D97-AF65-F5344CB8AC3E}">
        <p14:creationId xmlns:p14="http://schemas.microsoft.com/office/powerpoint/2010/main" val="900157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563562"/>
          </a:xfrm>
        </p:spPr>
        <p:txBody>
          <a:bodyPr>
            <a:noAutofit/>
          </a:bodyPr>
          <a:lstStyle/>
          <a:p>
            <a:r>
              <a:rPr lang="en-US" sz="2000" dirty="0" smtClean="0">
                <a:latin typeface="+mn-lt"/>
              </a:rPr>
              <a:t>Activity-Based Guidance Example: Addressing Chronic Absenteeism (cont’d)</a:t>
            </a:r>
            <a:endParaRPr lang="en-US" sz="20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3629038"/>
              </p:ext>
            </p:extLst>
          </p:nvPr>
        </p:nvGraphicFramePr>
        <p:xfrm>
          <a:off x="228600" y="990600"/>
          <a:ext cx="8534400" cy="5027772"/>
        </p:xfrm>
        <a:graphic>
          <a:graphicData uri="http://schemas.openxmlformats.org/drawingml/2006/table">
            <a:tbl>
              <a:tblPr firstRow="1" bandRow="1">
                <a:tableStyleId>{5C22544A-7EE6-4342-B048-85BDC9FD1C3A}</a:tableStyleId>
              </a:tblPr>
              <a:tblGrid>
                <a:gridCol w="1143000"/>
                <a:gridCol w="7391400"/>
              </a:tblGrid>
              <a:tr h="152400">
                <a:tc>
                  <a:txBody>
                    <a:bodyPr/>
                    <a:lstStyle/>
                    <a:p>
                      <a:r>
                        <a:rPr lang="en-US" sz="1800" dirty="0" smtClean="0"/>
                        <a:t>ED</a:t>
                      </a:r>
                      <a:r>
                        <a:rPr lang="en-US" sz="1800" baseline="0" dirty="0" smtClean="0"/>
                        <a:t> Funding Source</a:t>
                      </a:r>
                      <a:endParaRPr lang="en-US" sz="1800" dirty="0"/>
                    </a:p>
                  </a:txBody>
                  <a:tcPr/>
                </a:tc>
                <a:tc>
                  <a:txBody>
                    <a:bodyPr/>
                    <a:lstStyle/>
                    <a:p>
                      <a:r>
                        <a:rPr lang="en-US" sz="1800" dirty="0" smtClean="0"/>
                        <a:t>Possible Uses of Funds</a:t>
                      </a:r>
                      <a:endParaRPr lang="en-US" sz="1800" dirty="0"/>
                    </a:p>
                  </a:txBody>
                  <a:tcPr/>
                </a:tc>
              </a:tr>
              <a:tr h="1583532">
                <a:tc>
                  <a:txBody>
                    <a:bodyPr/>
                    <a:lstStyle/>
                    <a:p>
                      <a:r>
                        <a:rPr lang="en-US" sz="1600" dirty="0" smtClean="0"/>
                        <a:t>Title IV, Part A</a:t>
                      </a:r>
                      <a:endParaRPr lang="en-US" sz="1600" dirty="0"/>
                    </a:p>
                  </a:txBody>
                  <a:tcPr/>
                </a:tc>
                <a:tc>
                  <a:txBody>
                    <a:bodyPr/>
                    <a:lstStyle/>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college and career-guidance and career awareness programs</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programs that use music and art to support student success, engagement and problem solving</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supporting the participation of low-income students in non-profit competitions related to STEM, environmental education </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school-based mental health programs, </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programs that provide mentoring and school counseling to all students, </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programs that establish learning environments and enhance students’ effective learning skills, </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bullying and harassment prevention</a:t>
                      </a:r>
                      <a:endParaRPr lang="en-US" sz="1600" kern="1200" dirty="0">
                        <a:solidFill>
                          <a:schemeClr val="dk1"/>
                        </a:solidFill>
                        <a:effectLst/>
                        <a:latin typeface="+mn-lt"/>
                        <a:ea typeface="+mn-ea"/>
                        <a:cs typeface="+mn-cs"/>
                      </a:endParaRPr>
                    </a:p>
                  </a:txBody>
                  <a:tcPr/>
                </a:tc>
              </a:tr>
              <a:tr h="1583532">
                <a:tc>
                  <a:txBody>
                    <a:bodyPr/>
                    <a:lstStyle/>
                    <a:p>
                      <a:r>
                        <a:rPr lang="en-US" sz="1600" dirty="0" smtClean="0"/>
                        <a:t>IDEA, Part B</a:t>
                      </a:r>
                      <a:endParaRPr lang="en-US" sz="1600" dirty="0"/>
                    </a:p>
                  </a:txBody>
                  <a:tcPr/>
                </a:tc>
                <a:tc>
                  <a:txBody>
                    <a:bodyPr/>
                    <a:lstStyle/>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school climate initiatives to address the needs of students with disabilities </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warning systems and progress monitoring for students with disabilities,</a:t>
                      </a:r>
                    </a:p>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academic and behavioral supports for children not identified for special education but who need additional academic and behavioral support to succeed in a general education environment if done as part of the coordinated early intervening services (CEIS) set-aside</a:t>
                      </a:r>
                      <a:endParaRPr lang="en-US" sz="1600" kern="1200" dirty="0">
                        <a:solidFill>
                          <a:schemeClr val="dk1"/>
                        </a:solidFill>
                        <a:effectLst/>
                        <a:latin typeface="+mn-lt"/>
                        <a:ea typeface="+mn-ea"/>
                        <a:cs typeface="+mn-cs"/>
                      </a:endParaRPr>
                    </a:p>
                  </a:txBody>
                  <a:tcPr/>
                </a:tc>
              </a:tr>
            </a:tbl>
          </a:graphicData>
        </a:graphic>
      </p:graphicFrame>
      <p:sp>
        <p:nvSpPr>
          <p:cNvPr id="5" name="Slide Number Placeholder 4"/>
          <p:cNvSpPr>
            <a:spLocks noGrp="1"/>
          </p:cNvSpPr>
          <p:nvPr>
            <p:ph type="sldNum" sz="quarter" idx="12"/>
          </p:nvPr>
        </p:nvSpPr>
        <p:spPr/>
        <p:txBody>
          <a:bodyPr/>
          <a:lstStyle/>
          <a:p>
            <a:fld id="{17D427D3-9DB1-4B8B-B97D-4AF3C4AFA89F}" type="slidenum">
              <a:rPr lang="en-US" smtClean="0"/>
              <a:pPr/>
              <a:t>26</a:t>
            </a:fld>
            <a:endParaRPr lang="en-US" dirty="0"/>
          </a:p>
        </p:txBody>
      </p:sp>
      <p:sp>
        <p:nvSpPr>
          <p:cNvPr id="3" name="Footer Placeholder 2"/>
          <p:cNvSpPr>
            <a:spLocks noGrp="1"/>
          </p:cNvSpPr>
          <p:nvPr>
            <p:ph type="ftr" sz="quarter" idx="11"/>
          </p:nvPr>
        </p:nvSpPr>
        <p:spPr/>
        <p:txBody>
          <a:bodyPr/>
          <a:lstStyle/>
          <a:p>
            <a:r>
              <a:rPr lang="en-US" dirty="0" smtClean="0"/>
              <a:t>© 2016 • All Rights Reserved</a:t>
            </a:r>
            <a:endParaRPr lang="en-US" dirty="0"/>
          </a:p>
        </p:txBody>
      </p:sp>
    </p:spTree>
    <p:extLst>
      <p:ext uri="{BB962C8B-B14F-4D97-AF65-F5344CB8AC3E}">
        <p14:creationId xmlns:p14="http://schemas.microsoft.com/office/powerpoint/2010/main" val="2781742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Resources</a:t>
            </a:r>
            <a:endParaRPr lang="en-US"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27</a:t>
            </a:fld>
            <a:endParaRPr lang="en-US" dirty="0"/>
          </a:p>
        </p:txBody>
      </p:sp>
      <p:sp>
        <p:nvSpPr>
          <p:cNvPr id="3" name="Content Placeholder 2"/>
          <p:cNvSpPr>
            <a:spLocks noGrp="1"/>
          </p:cNvSpPr>
          <p:nvPr>
            <p:ph sz="quarter" idx="1"/>
          </p:nvPr>
        </p:nvSpPr>
        <p:spPr>
          <a:xfrm>
            <a:off x="304800" y="1524000"/>
            <a:ext cx="8610600" cy="4495800"/>
          </a:xfrm>
        </p:spPr>
        <p:txBody>
          <a:bodyPr>
            <a:normAutofit fontScale="85000" lnSpcReduction="20000"/>
          </a:bodyPr>
          <a:lstStyle/>
          <a:p>
            <a:r>
              <a:rPr lang="en-US" dirty="0" smtClean="0"/>
              <a:t>ESEA </a:t>
            </a:r>
            <a:r>
              <a:rPr lang="en-US" dirty="0"/>
              <a:t>as amended by ESSA </a:t>
            </a:r>
            <a:r>
              <a:rPr lang="en-US" dirty="0">
                <a:hlinkClick r:id="rId3"/>
              </a:rPr>
              <a:t>http://</a:t>
            </a:r>
            <a:r>
              <a:rPr lang="en-US" dirty="0" smtClean="0">
                <a:hlinkClick r:id="rId3"/>
              </a:rPr>
              <a:t>legcounsel.house.gov/Comps/Elementary%20And%20Secondary%20Education%20Act%20Of%201965.pdf</a:t>
            </a:r>
            <a:r>
              <a:rPr lang="en-US" dirty="0" smtClean="0"/>
              <a:t> </a:t>
            </a:r>
            <a:endParaRPr lang="en-US" dirty="0"/>
          </a:p>
          <a:p>
            <a:r>
              <a:rPr lang="en-US" dirty="0" smtClean="0"/>
              <a:t>CCSSO </a:t>
            </a:r>
            <a:r>
              <a:rPr lang="en-US" dirty="0"/>
              <a:t>ESSA </a:t>
            </a:r>
            <a:r>
              <a:rPr lang="en-US" dirty="0" smtClean="0"/>
              <a:t>webpage </a:t>
            </a:r>
            <a:r>
              <a:rPr lang="en-US" u="sng" dirty="0">
                <a:hlinkClick r:id="rId4"/>
              </a:rPr>
              <a:t>http://www.ccsso.org/Resources/Programs/Every_Student_Succeeds_Act.html</a:t>
            </a:r>
            <a:r>
              <a:rPr lang="en-US" dirty="0"/>
              <a:t> </a:t>
            </a:r>
            <a:r>
              <a:rPr lang="en-US" dirty="0" smtClean="0"/>
              <a:t>  </a:t>
            </a:r>
          </a:p>
          <a:p>
            <a:pPr lvl="1"/>
            <a:r>
              <a:rPr lang="en-US" dirty="0" smtClean="0"/>
              <a:t>Summary of Significant Spending Changes: </a:t>
            </a:r>
            <a:r>
              <a:rPr lang="en-US" dirty="0" smtClean="0">
                <a:hlinkClick r:id="rId5"/>
              </a:rPr>
              <a:t>http</a:t>
            </a:r>
            <a:r>
              <a:rPr lang="en-US" dirty="0">
                <a:hlinkClick r:id="rId5"/>
              </a:rPr>
              <a:t>://www.ccsso.org/Documents/Summary%20of%20Significant%20Spending%20and%20Fiscal%20Rules%20in%20ESSA%20-%</a:t>
            </a:r>
            <a:r>
              <a:rPr lang="en-US" dirty="0" smtClean="0">
                <a:hlinkClick r:id="rId5"/>
              </a:rPr>
              <a:t>2003092016.pdf</a:t>
            </a:r>
            <a:endParaRPr lang="en-US" dirty="0" smtClean="0"/>
          </a:p>
          <a:p>
            <a:pPr lvl="1"/>
            <a:r>
              <a:rPr lang="en-US" dirty="0" smtClean="0"/>
              <a:t>State </a:t>
            </a:r>
            <a:r>
              <a:rPr lang="en-US" dirty="0"/>
              <a:t>Readiness Self-Assessment: </a:t>
            </a:r>
            <a:r>
              <a:rPr lang="en-US" dirty="0">
                <a:hlinkClick r:id="rId6"/>
              </a:rPr>
              <a:t>http://</a:t>
            </a:r>
            <a:r>
              <a:rPr lang="en-US" dirty="0" smtClean="0">
                <a:hlinkClick r:id="rId6"/>
              </a:rPr>
              <a:t>www.ccsso.org/Documents/2016/ESSA/MaximizingESSAFormulaFundsforStudentsApril2016.pdf</a:t>
            </a:r>
            <a:r>
              <a:rPr lang="en-US" dirty="0" smtClean="0"/>
              <a:t> </a:t>
            </a:r>
          </a:p>
          <a:p>
            <a:pPr marL="320040" lvl="1" indent="0">
              <a:buNone/>
            </a:pPr>
            <a:endParaRPr lang="en-US" dirty="0"/>
          </a:p>
          <a:p>
            <a:r>
              <a:rPr lang="en-US" dirty="0" smtClean="0"/>
              <a:t>ED </a:t>
            </a:r>
            <a:r>
              <a:rPr lang="en-US" dirty="0"/>
              <a:t>ESSA webpage </a:t>
            </a:r>
            <a:r>
              <a:rPr lang="en-US" dirty="0">
                <a:hlinkClick r:id="rId7"/>
              </a:rPr>
              <a:t>http://</a:t>
            </a:r>
            <a:r>
              <a:rPr lang="en-US" dirty="0" smtClean="0">
                <a:hlinkClick r:id="rId7"/>
              </a:rPr>
              <a:t>www.ed.gov/essa</a:t>
            </a:r>
            <a:r>
              <a:rPr lang="en-US" dirty="0" smtClean="0"/>
              <a:t> </a:t>
            </a:r>
            <a:endParaRPr lang="en-US" dirty="0"/>
          </a:p>
        </p:txBody>
      </p:sp>
    </p:spTree>
    <p:extLst>
      <p:ext uri="{BB962C8B-B14F-4D97-AF65-F5344CB8AC3E}">
        <p14:creationId xmlns:p14="http://schemas.microsoft.com/office/powerpoint/2010/main" val="2043004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6" name="Footer Placeholder 5"/>
          <p:cNvSpPr>
            <a:spLocks noGrp="1"/>
          </p:cNvSpPr>
          <p:nvPr>
            <p:ph type="ftr" sz="quarter" idx="11"/>
          </p:nvPr>
        </p:nvSpPr>
        <p:spPr/>
        <p:txBody>
          <a:bodyPr/>
          <a:lstStyle/>
          <a:p>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28</a:t>
            </a:fld>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sz="2400" dirty="0" smtClean="0"/>
              <a:t>This presentation is intended solely to provide general information and does not constitute legal advice.  Attendance at the presentation or later review of these printed materials does not create an attorney-client relationship with Federal Education Group, PLLC.  You should not take any action based upon any information in this presentation without first consulting legal counsel familiar with your particular circumstances.</a:t>
            </a:r>
            <a:endParaRPr lang="en-US" sz="2400" dirty="0"/>
          </a:p>
        </p:txBody>
      </p:sp>
    </p:spTree>
    <p:extLst>
      <p:ext uri="{BB962C8B-B14F-4D97-AF65-F5344CB8AC3E}">
        <p14:creationId xmlns:p14="http://schemas.microsoft.com/office/powerpoint/2010/main" val="3750480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Timelines</a:t>
            </a:r>
            <a:endParaRPr lang="en-US"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3</a:t>
            </a:fld>
            <a:endParaRPr lang="en-US" dirty="0"/>
          </a:p>
        </p:txBody>
      </p:sp>
      <p:sp>
        <p:nvSpPr>
          <p:cNvPr id="3" name="Content Placeholder 2"/>
          <p:cNvSpPr>
            <a:spLocks noGrp="1"/>
          </p:cNvSpPr>
          <p:nvPr>
            <p:ph sz="quarter" idx="1"/>
          </p:nvPr>
        </p:nvSpPr>
        <p:spPr>
          <a:xfrm>
            <a:off x="228600" y="1447800"/>
            <a:ext cx="8458200" cy="4648200"/>
          </a:xfrm>
        </p:spPr>
        <p:txBody>
          <a:bodyPr>
            <a:normAutofit fontScale="92500" lnSpcReduction="20000"/>
          </a:bodyPr>
          <a:lstStyle/>
          <a:p>
            <a:r>
              <a:rPr lang="en-US" dirty="0"/>
              <a:t>ESSA  is newest version of ESEA</a:t>
            </a:r>
          </a:p>
          <a:p>
            <a:endParaRPr lang="en-US" dirty="0" smtClean="0"/>
          </a:p>
          <a:p>
            <a:r>
              <a:rPr lang="en-US" dirty="0" smtClean="0"/>
              <a:t>Most of ESSA takes effect in 2017-2018</a:t>
            </a:r>
          </a:p>
          <a:p>
            <a:pPr marL="0" indent="0">
              <a:buNone/>
            </a:pPr>
            <a:endParaRPr lang="en-US" dirty="0" smtClean="0"/>
          </a:p>
          <a:p>
            <a:r>
              <a:rPr lang="en-US" dirty="0" smtClean="0"/>
              <a:t>For the most part, 2016-2017 grants will be governed by NCLB rules</a:t>
            </a:r>
          </a:p>
          <a:p>
            <a:pPr marL="0" indent="0">
              <a:buNone/>
            </a:pPr>
            <a:endParaRPr lang="en-US" dirty="0" smtClean="0"/>
          </a:p>
          <a:p>
            <a:r>
              <a:rPr lang="en-US" dirty="0" smtClean="0"/>
              <a:t>But, ED will not apply certain NCLB rules to facilitate effective transition</a:t>
            </a:r>
          </a:p>
          <a:p>
            <a:pPr lvl="1"/>
            <a:r>
              <a:rPr lang="en-US" dirty="0" smtClean="0"/>
              <a:t>For example, HQT, choice/SES</a:t>
            </a:r>
          </a:p>
          <a:p>
            <a:pPr marL="320040" lvl="1" indent="0">
              <a:buNone/>
            </a:pPr>
            <a:endParaRPr lang="en-US" dirty="0" smtClean="0"/>
          </a:p>
          <a:p>
            <a:r>
              <a:rPr lang="en-US" dirty="0" smtClean="0"/>
              <a:t>ED’s ESSA </a:t>
            </a:r>
            <a:r>
              <a:rPr lang="en-US" dirty="0"/>
              <a:t>transition webpage: </a:t>
            </a:r>
            <a:r>
              <a:rPr lang="en-US" dirty="0">
                <a:hlinkClick r:id="rId3"/>
              </a:rPr>
              <a:t>http://</a:t>
            </a:r>
            <a:r>
              <a:rPr lang="en-US" dirty="0" smtClean="0">
                <a:hlinkClick r:id="rId3"/>
              </a:rPr>
              <a:t>www2.ed.gov/policy/elsec/leg/essa/index.html</a:t>
            </a:r>
            <a:endParaRPr lang="en-US" dirty="0" smtClean="0"/>
          </a:p>
          <a:p>
            <a:endParaRPr lang="en-US" dirty="0"/>
          </a:p>
        </p:txBody>
      </p:sp>
    </p:spTree>
    <p:extLst>
      <p:ext uri="{BB962C8B-B14F-4D97-AF65-F5344CB8AC3E}">
        <p14:creationId xmlns:p14="http://schemas.microsoft.com/office/powerpoint/2010/main" val="2797792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152400"/>
            <a:ext cx="7086600" cy="533400"/>
          </a:xfrm>
        </p:spPr>
        <p:txBody>
          <a:bodyPr>
            <a:normAutofit/>
          </a:bodyPr>
          <a:lstStyle/>
          <a:p>
            <a:pPr algn="ctr"/>
            <a:r>
              <a:rPr lang="en-US" sz="2000" b="1" dirty="0" smtClean="0">
                <a:latin typeface="+mn-lt"/>
              </a:rPr>
              <a:t>How Funds Flow in State-Administered ESEA Programs</a:t>
            </a:r>
          </a:p>
        </p:txBody>
      </p:sp>
      <p:sp>
        <p:nvSpPr>
          <p:cNvPr id="18" name="Footer Placeholder 17"/>
          <p:cNvSpPr>
            <a:spLocks noGrp="1"/>
          </p:cNvSpPr>
          <p:nvPr>
            <p:ph type="ftr" sz="quarter" idx="11"/>
          </p:nvPr>
        </p:nvSpPr>
        <p:spPr/>
        <p:txBody>
          <a:bodyPr/>
          <a:lstStyle/>
          <a:p>
            <a:pPr>
              <a:defRPr/>
            </a:pPr>
            <a:r>
              <a:rPr lang="en-US" dirty="0" smtClean="0"/>
              <a:t>© 2016 • All Rights Reserved</a:t>
            </a:r>
            <a:endParaRPr lang="en-US" dirty="0"/>
          </a:p>
        </p:txBody>
      </p:sp>
      <p:sp>
        <p:nvSpPr>
          <p:cNvPr id="15" name="Slide Number Placeholder 14"/>
          <p:cNvSpPr>
            <a:spLocks noGrp="1"/>
          </p:cNvSpPr>
          <p:nvPr>
            <p:ph type="sldNum" sz="quarter" idx="12"/>
          </p:nvPr>
        </p:nvSpPr>
        <p:spPr>
          <a:xfrm>
            <a:off x="8610441" y="5407416"/>
            <a:ext cx="533563" cy="821234"/>
          </a:xfrm>
          <a:prstGeom prst="bracketPair">
            <a:avLst>
              <a:gd name="adj" fmla="val 50000"/>
            </a:avLst>
          </a:prstGeom>
        </p:spPr>
        <p:txBody>
          <a:bodyPr/>
          <a:lstStyle/>
          <a:p>
            <a:pPr>
              <a:defRPr/>
            </a:pPr>
            <a:fld id="{3DF20D95-5CB6-46F2-ABDE-A1A4710D8A45}" type="slidenum">
              <a:rPr lang="en-US" smtClean="0"/>
              <a:pPr>
                <a:defRPr/>
              </a:pPr>
              <a:t>4</a:t>
            </a:fld>
            <a:endParaRPr lang="en-US" dirty="0"/>
          </a:p>
        </p:txBody>
      </p:sp>
      <p:grpSp>
        <p:nvGrpSpPr>
          <p:cNvPr id="2" name="Organization Chart 2"/>
          <p:cNvGrpSpPr>
            <a:grpSpLocks noChangeAspect="1"/>
          </p:cNvGrpSpPr>
          <p:nvPr/>
        </p:nvGrpSpPr>
        <p:grpSpPr bwMode="auto">
          <a:xfrm>
            <a:off x="382047" y="1016825"/>
            <a:ext cx="8258105" cy="5270400"/>
            <a:chOff x="527" y="1509"/>
            <a:chExt cx="1869" cy="2078"/>
          </a:xfrm>
        </p:grpSpPr>
        <p:cxnSp>
          <p:nvCxnSpPr>
            <p:cNvPr id="13320" name="_s105480"/>
            <p:cNvCxnSpPr>
              <a:cxnSpLocks noChangeShapeType="1"/>
              <a:stCxn id="13322" idx="0"/>
              <a:endCxn id="13321" idx="2"/>
            </p:cNvCxnSpPr>
            <p:nvPr/>
          </p:nvCxnSpPr>
          <p:spPr bwMode="auto">
            <a:xfrm flipV="1">
              <a:off x="1487" y="1797"/>
              <a:ext cx="1" cy="144"/>
            </a:xfrm>
            <a:prstGeom prst="straightConnector1">
              <a:avLst/>
            </a:prstGeom>
            <a:noFill/>
            <a:ln w="28575">
              <a:solidFill>
                <a:schemeClr val="tx1"/>
              </a:solidFill>
              <a:round/>
              <a:headEnd/>
              <a:tailEnd/>
            </a:ln>
          </p:spPr>
        </p:cxnSp>
        <p:sp>
          <p:nvSpPr>
            <p:cNvPr id="13321" name="_s105481"/>
            <p:cNvSpPr>
              <a:spLocks noChangeArrowheads="1"/>
            </p:cNvSpPr>
            <p:nvPr/>
          </p:nvSpPr>
          <p:spPr bwMode="auto">
            <a:xfrm>
              <a:off x="858" y="1509"/>
              <a:ext cx="1259"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0" hangingPunct="0"/>
              <a:r>
                <a:rPr lang="en-US" sz="1900" dirty="0"/>
                <a:t>ED Requests Consolidated </a:t>
              </a:r>
              <a:r>
                <a:rPr lang="en-US" sz="1900" dirty="0" smtClean="0"/>
                <a:t>Application Submission</a:t>
              </a:r>
            </a:p>
            <a:p>
              <a:pPr algn="ctr" eaLnBrk="0" hangingPunct="0"/>
              <a:r>
                <a:rPr lang="en-US" sz="1900" dirty="0"/>
                <a:t>f</a:t>
              </a:r>
              <a:r>
                <a:rPr lang="en-US" sz="1900" dirty="0" smtClean="0"/>
                <a:t>rom SEAs </a:t>
              </a:r>
              <a:endParaRPr lang="en-US" sz="1900" dirty="0"/>
            </a:p>
          </p:txBody>
        </p:sp>
        <p:sp>
          <p:nvSpPr>
            <p:cNvPr id="13322" name="_s105482"/>
            <p:cNvSpPr>
              <a:spLocks noChangeArrowheads="1"/>
            </p:cNvSpPr>
            <p:nvPr/>
          </p:nvSpPr>
          <p:spPr bwMode="auto">
            <a:xfrm>
              <a:off x="664" y="1941"/>
              <a:ext cx="1646"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0" hangingPunct="0"/>
              <a:r>
                <a:rPr lang="en-US" sz="1700" dirty="0" smtClean="0"/>
                <a:t>SEA </a:t>
              </a:r>
              <a:r>
                <a:rPr lang="en-US" sz="1700" dirty="0"/>
                <a:t>Applies </a:t>
              </a:r>
              <a:r>
                <a:rPr lang="en-US" sz="1700" dirty="0" smtClean="0"/>
                <a:t>to ED –  SEA Needs ED Approval to Get Funds</a:t>
              </a:r>
            </a:p>
            <a:p>
              <a:pPr algn="ctr" eaLnBrk="0" hangingPunct="0"/>
              <a:r>
                <a:rPr lang="en-US" sz="1700" dirty="0" smtClean="0"/>
                <a:t>(typically this happens once, with occasional follow-up submissions)</a:t>
              </a:r>
              <a:endParaRPr lang="en-US" sz="1700" dirty="0"/>
            </a:p>
          </p:txBody>
        </p:sp>
        <p:sp>
          <p:nvSpPr>
            <p:cNvPr id="13323" name="_s105483"/>
            <p:cNvSpPr>
              <a:spLocks noChangeArrowheads="1"/>
            </p:cNvSpPr>
            <p:nvPr/>
          </p:nvSpPr>
          <p:spPr bwMode="auto">
            <a:xfrm>
              <a:off x="577" y="2373"/>
              <a:ext cx="1811" cy="389"/>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0" hangingPunct="0"/>
              <a:endParaRPr lang="en-US" sz="1700" dirty="0"/>
            </a:p>
          </p:txBody>
        </p:sp>
        <p:sp>
          <p:nvSpPr>
            <p:cNvPr id="13325" name="_s105485"/>
            <p:cNvSpPr>
              <a:spLocks noChangeArrowheads="1"/>
            </p:cNvSpPr>
            <p:nvPr/>
          </p:nvSpPr>
          <p:spPr bwMode="auto">
            <a:xfrm>
              <a:off x="527" y="2990"/>
              <a:ext cx="864" cy="597"/>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0" hangingPunct="0"/>
              <a:r>
                <a:rPr lang="en-US" sz="1900" dirty="0" smtClean="0"/>
                <a:t>LEA  responsible for carrying out</a:t>
              </a:r>
            </a:p>
            <a:p>
              <a:pPr algn="ctr" eaLnBrk="0" hangingPunct="0"/>
              <a:r>
                <a:rPr lang="en-US" sz="1900" dirty="0" smtClean="0"/>
                <a:t>program consistent with approved </a:t>
              </a:r>
            </a:p>
            <a:p>
              <a:pPr algn="ctr" eaLnBrk="0" hangingPunct="0"/>
              <a:r>
                <a:rPr lang="en-US" sz="1900" dirty="0" smtClean="0"/>
                <a:t>application, complying with </a:t>
              </a:r>
            </a:p>
            <a:p>
              <a:pPr algn="ctr" eaLnBrk="0" hangingPunct="0"/>
              <a:r>
                <a:rPr lang="en-US" sz="1900" dirty="0" smtClean="0"/>
                <a:t>program/fiscal/administrative </a:t>
              </a:r>
            </a:p>
            <a:p>
              <a:pPr algn="ctr" eaLnBrk="0" hangingPunct="0"/>
              <a:r>
                <a:rPr lang="en-US" sz="1900" dirty="0" smtClean="0"/>
                <a:t>requirements</a:t>
              </a:r>
              <a:endParaRPr lang="en-US" sz="1900" dirty="0"/>
            </a:p>
          </p:txBody>
        </p:sp>
        <p:sp>
          <p:nvSpPr>
            <p:cNvPr id="13326" name="_s105486"/>
            <p:cNvSpPr>
              <a:spLocks noChangeArrowheads="1"/>
            </p:cNvSpPr>
            <p:nvPr/>
          </p:nvSpPr>
          <p:spPr bwMode="auto">
            <a:xfrm>
              <a:off x="1527" y="2971"/>
              <a:ext cx="869" cy="616"/>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0" hangingPunct="0"/>
              <a:r>
                <a:rPr lang="en-US" sz="1900" dirty="0" smtClean="0"/>
                <a:t>State responsible for ensuring</a:t>
              </a:r>
            </a:p>
            <a:p>
              <a:pPr algn="ctr" eaLnBrk="0" hangingPunct="0"/>
              <a:r>
                <a:rPr lang="en-US" sz="1900" dirty="0" smtClean="0"/>
                <a:t>LEAs  meet program requirements </a:t>
              </a:r>
            </a:p>
            <a:p>
              <a:pPr algn="ctr" eaLnBrk="0" hangingPunct="0"/>
              <a:r>
                <a:rPr lang="en-US" sz="1900" dirty="0" smtClean="0"/>
                <a:t>(technical assistance, monitoring, </a:t>
              </a:r>
            </a:p>
            <a:p>
              <a:pPr algn="ctr" eaLnBrk="0" hangingPunct="0"/>
              <a:r>
                <a:rPr lang="en-US" sz="1900" dirty="0"/>
                <a:t>e</a:t>
              </a:r>
              <a:r>
                <a:rPr lang="en-US" sz="1900" dirty="0" smtClean="0"/>
                <a:t>nforcement)</a:t>
              </a:r>
              <a:endParaRPr lang="en-US" sz="1900" dirty="0"/>
            </a:p>
          </p:txBody>
        </p:sp>
      </p:grpSp>
      <p:sp>
        <p:nvSpPr>
          <p:cNvPr id="13" name="Rectangle 12"/>
          <p:cNvSpPr/>
          <p:nvPr/>
        </p:nvSpPr>
        <p:spPr>
          <a:xfrm>
            <a:off x="636513" y="3299035"/>
            <a:ext cx="8001834" cy="861774"/>
          </a:xfrm>
          <a:prstGeom prst="rect">
            <a:avLst/>
          </a:prstGeom>
        </p:spPr>
        <p:txBody>
          <a:bodyPr wrap="square">
            <a:spAutoFit/>
          </a:bodyPr>
          <a:lstStyle/>
          <a:p>
            <a:pPr algn="ctr" eaLnBrk="0" hangingPunct="0"/>
            <a:r>
              <a:rPr lang="en-US" sz="1600" dirty="0"/>
              <a:t>LEAs </a:t>
            </a:r>
            <a:r>
              <a:rPr lang="en-US" sz="1600" u="sng" dirty="0"/>
              <a:t>annually</a:t>
            </a:r>
            <a:r>
              <a:rPr lang="en-US" sz="1600" dirty="0"/>
              <a:t> submit local applications to SEA </a:t>
            </a:r>
            <a:r>
              <a:rPr lang="en-US" sz="1600" dirty="0" smtClean="0"/>
              <a:t>to </a:t>
            </a:r>
            <a:r>
              <a:rPr lang="en-US" sz="1600" dirty="0"/>
              <a:t>get ESEA money</a:t>
            </a:r>
          </a:p>
          <a:p>
            <a:pPr algn="ctr" eaLnBrk="0" hangingPunct="0"/>
            <a:r>
              <a:rPr lang="en-US" sz="1600" dirty="0"/>
              <a:t>State has significant discretion in design of application, including whether </a:t>
            </a:r>
            <a:r>
              <a:rPr lang="en-US" sz="1600" dirty="0" smtClean="0"/>
              <a:t>application is</a:t>
            </a:r>
            <a:endParaRPr lang="en-US" sz="1600" dirty="0"/>
          </a:p>
          <a:p>
            <a:pPr algn="ctr" eaLnBrk="0" hangingPunct="0"/>
            <a:r>
              <a:rPr lang="en-US" sz="1600" dirty="0"/>
              <a:t>consolidated or program-specific, amount of detail, type of budget information, etc</a:t>
            </a:r>
            <a:r>
              <a:rPr lang="en-US" dirty="0"/>
              <a:t>. </a:t>
            </a:r>
          </a:p>
        </p:txBody>
      </p:sp>
      <p:cxnSp>
        <p:nvCxnSpPr>
          <p:cNvPr id="38" name="_s105480"/>
          <p:cNvCxnSpPr>
            <a:cxnSpLocks noChangeShapeType="1"/>
          </p:cNvCxnSpPr>
          <p:nvPr/>
        </p:nvCxnSpPr>
        <p:spPr bwMode="auto">
          <a:xfrm flipV="1">
            <a:off x="4604292" y="2842950"/>
            <a:ext cx="4418" cy="365225"/>
          </a:xfrm>
          <a:prstGeom prst="straightConnector1">
            <a:avLst/>
          </a:prstGeom>
          <a:noFill/>
          <a:ln w="28575">
            <a:solidFill>
              <a:schemeClr val="tx1"/>
            </a:solidFill>
            <a:round/>
            <a:headEnd/>
            <a:tailEnd/>
          </a:ln>
        </p:spPr>
      </p:cxnSp>
      <p:cxnSp>
        <p:nvCxnSpPr>
          <p:cNvPr id="39" name="_s105480"/>
          <p:cNvCxnSpPr>
            <a:cxnSpLocks noChangeShapeType="1"/>
          </p:cNvCxnSpPr>
          <p:nvPr/>
        </p:nvCxnSpPr>
        <p:spPr bwMode="auto">
          <a:xfrm flipV="1">
            <a:off x="4599469" y="4212863"/>
            <a:ext cx="4418" cy="365225"/>
          </a:xfrm>
          <a:prstGeom prst="straightConnector1">
            <a:avLst/>
          </a:prstGeom>
          <a:noFill/>
          <a:ln w="28575">
            <a:solidFill>
              <a:schemeClr val="tx1"/>
            </a:solidFill>
            <a:round/>
            <a:headEnd/>
            <a:tailEnd/>
          </a:ln>
        </p:spPr>
      </p:cxnSp>
      <p:cxnSp>
        <p:nvCxnSpPr>
          <p:cNvPr id="30" name="Straight Connector 29"/>
          <p:cNvCxnSpPr/>
          <p:nvPr/>
        </p:nvCxnSpPr>
        <p:spPr>
          <a:xfrm>
            <a:off x="4599469" y="4578088"/>
            <a:ext cx="2120862" cy="1467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290823" y="4578088"/>
            <a:ext cx="2315678" cy="1949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346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mn-lt"/>
              </a:rPr>
              <a:t>ESSA Programs: </a:t>
            </a:r>
            <a:br>
              <a:rPr lang="en-US" sz="3200" dirty="0">
                <a:latin typeface="+mn-lt"/>
              </a:rPr>
            </a:br>
            <a:r>
              <a:rPr lang="en-US" sz="3200" dirty="0">
                <a:latin typeface="+mn-lt"/>
              </a:rPr>
              <a:t>Quick Overview Title I, Part A</a:t>
            </a:r>
          </a:p>
        </p:txBody>
      </p:sp>
      <p:sp>
        <p:nvSpPr>
          <p:cNvPr id="3" name="Content Placeholder 2"/>
          <p:cNvSpPr>
            <a:spLocks noGrp="1"/>
          </p:cNvSpPr>
          <p:nvPr>
            <p:ph idx="1"/>
          </p:nvPr>
        </p:nvSpPr>
        <p:spPr/>
        <p:txBody>
          <a:bodyPr>
            <a:normAutofit fontScale="92500" lnSpcReduction="20000"/>
          </a:bodyPr>
          <a:lstStyle/>
          <a:p>
            <a:r>
              <a:rPr lang="en-US" dirty="0" smtClean="0"/>
              <a:t>Largest K-12 federal education program (approximately $15B/year)</a:t>
            </a:r>
          </a:p>
          <a:p>
            <a:pPr lvl="1"/>
            <a:r>
              <a:rPr lang="en-US" dirty="0"/>
              <a:t>Designed to support academically struggling students in high poverty schools</a:t>
            </a:r>
          </a:p>
          <a:p>
            <a:pPr lvl="1"/>
            <a:r>
              <a:rPr lang="en-US" dirty="0" smtClean="0"/>
              <a:t>Title </a:t>
            </a:r>
            <a:r>
              <a:rPr lang="en-US" dirty="0"/>
              <a:t>I does not have a use of funds </a:t>
            </a:r>
            <a:r>
              <a:rPr lang="en-US" dirty="0" smtClean="0"/>
              <a:t>section (but some uses of funds are now discussed in ESSA)</a:t>
            </a:r>
            <a:endParaRPr lang="en-US" dirty="0"/>
          </a:p>
          <a:p>
            <a:pPr lvl="1"/>
            <a:r>
              <a:rPr lang="en-US" dirty="0" smtClean="0"/>
              <a:t>How funds can be used depends</a:t>
            </a:r>
            <a:r>
              <a:rPr lang="en-US" dirty="0"/>
              <a:t>, in part, on what program model a school </a:t>
            </a:r>
            <a:r>
              <a:rPr lang="en-US" dirty="0" smtClean="0"/>
              <a:t>implements</a:t>
            </a:r>
          </a:p>
          <a:p>
            <a:pPr lvl="1"/>
            <a:r>
              <a:rPr lang="en-US" dirty="0" smtClean="0"/>
              <a:t>In practice, can be a very complicated program</a:t>
            </a:r>
          </a:p>
          <a:p>
            <a:pPr lvl="2"/>
            <a:r>
              <a:rPr lang="en-US" dirty="0" smtClean="0"/>
              <a:t>Guidance issued frequently by ED</a:t>
            </a:r>
          </a:p>
          <a:p>
            <a:pPr lvl="2"/>
            <a:r>
              <a:rPr lang="en-US" dirty="0" smtClean="0"/>
              <a:t>Significant differences in how the program is administered from state-to-state</a:t>
            </a:r>
          </a:p>
          <a:p>
            <a:pPr lvl="2"/>
            <a:r>
              <a:rPr lang="en-US" dirty="0" smtClean="0"/>
              <a:t>Can lead to “Title I Myths”– ED has tried to address some of these in recent years, </a:t>
            </a:r>
            <a:r>
              <a:rPr lang="en-US" dirty="0"/>
              <a:t>for example: </a:t>
            </a:r>
            <a:r>
              <a:rPr lang="en-US" dirty="0">
                <a:hlinkClick r:id="rId2"/>
              </a:rPr>
              <a:t>http://</a:t>
            </a:r>
            <a:r>
              <a:rPr lang="en-US" dirty="0" smtClean="0">
                <a:hlinkClick r:id="rId2"/>
              </a:rPr>
              <a:t>www2.ed.gov/policy/elsec/guid/eseatitleiswguidance.pdf</a:t>
            </a: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 2016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5</a:t>
            </a:fld>
            <a:endParaRPr lang="en-US" dirty="0"/>
          </a:p>
        </p:txBody>
      </p:sp>
    </p:spTree>
    <p:extLst>
      <p:ext uri="{BB962C8B-B14F-4D97-AF65-F5344CB8AC3E}">
        <p14:creationId xmlns:p14="http://schemas.microsoft.com/office/powerpoint/2010/main" val="209857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latin typeface="+mn-lt"/>
              </a:rPr>
              <a:t>ESSA Programs: </a:t>
            </a:r>
            <a:br>
              <a:rPr lang="en-US" sz="3200" dirty="0" smtClean="0">
                <a:latin typeface="+mn-lt"/>
              </a:rPr>
            </a:br>
            <a:r>
              <a:rPr lang="en-US" sz="3200" dirty="0" smtClean="0">
                <a:latin typeface="+mn-lt"/>
              </a:rPr>
              <a:t>Quick Overview Title I, Part A</a:t>
            </a:r>
            <a:endParaRPr lang="en-US" sz="3200" dirty="0">
              <a:latin typeface="+mn-lt"/>
            </a:endParaRPr>
          </a:p>
        </p:txBody>
      </p:sp>
      <p:sp>
        <p:nvSpPr>
          <p:cNvPr id="3" name="Content Placeholder 2"/>
          <p:cNvSpPr>
            <a:spLocks noGrp="1"/>
          </p:cNvSpPr>
          <p:nvPr>
            <p:ph idx="1"/>
          </p:nvPr>
        </p:nvSpPr>
        <p:spPr>
          <a:xfrm>
            <a:off x="381000" y="1371600"/>
            <a:ext cx="8458200" cy="5029200"/>
          </a:xfrm>
        </p:spPr>
        <p:txBody>
          <a:bodyPr>
            <a:normAutofit lnSpcReduction="10000"/>
          </a:bodyPr>
          <a:lstStyle/>
          <a:p>
            <a:r>
              <a:rPr lang="en-US" dirty="0" smtClean="0"/>
              <a:t>Basics</a:t>
            </a:r>
          </a:p>
          <a:p>
            <a:pPr lvl="1"/>
            <a:r>
              <a:rPr lang="en-US" dirty="0" smtClean="0"/>
              <a:t>Unlike other federal programs, most money flows to schools, which can operate a: </a:t>
            </a:r>
          </a:p>
          <a:p>
            <a:pPr lvl="2"/>
            <a:r>
              <a:rPr lang="en-US" dirty="0" smtClean="0"/>
              <a:t>Schoolwide program (most Title I schools –Title I can be used to upgrade the educational program based on the school’s needs and schoolwide plan), or </a:t>
            </a:r>
          </a:p>
          <a:p>
            <a:pPr lvl="2"/>
            <a:r>
              <a:rPr lang="en-US" dirty="0" smtClean="0"/>
              <a:t>Targeted assistance program (where Title I targets specific students)</a:t>
            </a:r>
          </a:p>
          <a:p>
            <a:pPr lvl="1"/>
            <a:r>
              <a:rPr lang="en-US" dirty="0" smtClean="0"/>
              <a:t>Money is generally distributed to schools in poverty order (“ranking and serving”)</a:t>
            </a:r>
          </a:p>
          <a:p>
            <a:pPr lvl="1"/>
            <a:r>
              <a:rPr lang="en-US" dirty="0" smtClean="0"/>
              <a:t>Districts can keep some money to operate central level programs (can be a good school improvement strategy for a number of Title I schools with similar challenges)</a:t>
            </a:r>
          </a:p>
          <a:p>
            <a:pPr lvl="1"/>
            <a:r>
              <a:rPr lang="en-US" dirty="0" smtClean="0"/>
              <a:t>Designed to be flexible program  </a:t>
            </a:r>
          </a:p>
          <a:p>
            <a:pPr marL="320040" lvl="1" indent="0">
              <a:buNone/>
            </a:pPr>
            <a:endParaRPr lang="en-US" b="1" dirty="0" smtClean="0"/>
          </a:p>
        </p:txBody>
      </p:sp>
      <p:sp>
        <p:nvSpPr>
          <p:cNvPr id="5" name="Slide Number Placeholder 4"/>
          <p:cNvSpPr>
            <a:spLocks noGrp="1"/>
          </p:cNvSpPr>
          <p:nvPr>
            <p:ph type="sldNum" sz="quarter" idx="12"/>
          </p:nvPr>
        </p:nvSpPr>
        <p:spPr/>
        <p:txBody>
          <a:bodyPr/>
          <a:lstStyle/>
          <a:p>
            <a:fld id="{17D427D3-9DB1-4B8B-B97D-4AF3C4AFA89F}"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smtClean="0"/>
              <a:t>© 2016 • All Rights Reserved</a:t>
            </a:r>
            <a:endParaRPr lang="en-US" dirty="0"/>
          </a:p>
        </p:txBody>
      </p:sp>
    </p:spTree>
    <p:extLst>
      <p:ext uri="{BB962C8B-B14F-4D97-AF65-F5344CB8AC3E}">
        <p14:creationId xmlns:p14="http://schemas.microsoft.com/office/powerpoint/2010/main" val="3187493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914400"/>
          </a:xfrm>
        </p:spPr>
        <p:txBody>
          <a:bodyPr>
            <a:normAutofit fontScale="90000"/>
          </a:bodyPr>
          <a:lstStyle/>
          <a:p>
            <a:pPr algn="ctr"/>
            <a:r>
              <a:rPr lang="en-US" sz="3200" dirty="0"/>
              <a:t>ESSA Programs: </a:t>
            </a:r>
            <a:r>
              <a:rPr lang="en-US" sz="3200" dirty="0" smtClean="0"/>
              <a:t>Quick </a:t>
            </a:r>
            <a:r>
              <a:rPr lang="en-US" sz="3200" dirty="0"/>
              <a:t>Overview Title I, Part </a:t>
            </a:r>
            <a:r>
              <a:rPr lang="en-US" sz="3200" dirty="0" smtClean="0"/>
              <a:t>A</a:t>
            </a:r>
            <a:r>
              <a:rPr lang="en-US" sz="3200" dirty="0" smtClean="0">
                <a:solidFill>
                  <a:prstClr val="black"/>
                </a:solidFill>
              </a:rPr>
              <a:t/>
            </a:r>
            <a:br>
              <a:rPr lang="en-US" sz="3200" dirty="0" smtClean="0">
                <a:solidFill>
                  <a:prstClr val="black"/>
                </a:solidFill>
              </a:rPr>
            </a:br>
            <a:r>
              <a:rPr lang="en-US" sz="1600" dirty="0" smtClean="0">
                <a:solidFill>
                  <a:prstClr val="black"/>
                </a:solidFill>
              </a:rPr>
              <a:t>NOTE: Section 1114 is schoolwide, Section 1115 is targeted assistance</a:t>
            </a:r>
            <a:endParaRPr lang="en-US" sz="1600" dirty="0">
              <a:solidFill>
                <a:schemeClr val="tx1"/>
              </a:solidFill>
            </a:endParaRPr>
          </a:p>
        </p:txBody>
      </p:sp>
      <p:sp>
        <p:nvSpPr>
          <p:cNvPr id="3" name="Footer Placeholder 2"/>
          <p:cNvSpPr>
            <a:spLocks noGrp="1"/>
          </p:cNvSpPr>
          <p:nvPr>
            <p:ph type="ftr" sz="quarter" idx="11"/>
          </p:nvPr>
        </p:nvSpPr>
        <p:spPr/>
        <p:txBody>
          <a:bodyPr/>
          <a:lstStyle/>
          <a:p>
            <a:pP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7</a:t>
            </a:fld>
            <a:endParaRPr lang="en-US" dirty="0"/>
          </a:p>
        </p:txBody>
      </p:sp>
      <p:sp>
        <p:nvSpPr>
          <p:cNvPr id="5" name="Content Placeholder 4"/>
          <p:cNvSpPr>
            <a:spLocks noGrp="1"/>
          </p:cNvSpPr>
          <p:nvPr>
            <p:ph sz="quarter" idx="1"/>
          </p:nvPr>
        </p:nvSpPr>
        <p:spPr>
          <a:xfrm>
            <a:off x="152400" y="1447800"/>
            <a:ext cx="8686800" cy="4572000"/>
          </a:xfrm>
        </p:spPr>
        <p:txBody>
          <a:bodyPr>
            <a:normAutofit fontScale="92500"/>
          </a:bodyPr>
          <a:lstStyle/>
          <a:p>
            <a:r>
              <a:rPr lang="en-US" dirty="0" smtClean="0"/>
              <a:t>Clearer Title I programmatic </a:t>
            </a:r>
            <a:r>
              <a:rPr lang="en-US" dirty="0"/>
              <a:t>options in ESSA that </a:t>
            </a:r>
            <a:r>
              <a:rPr lang="en-US" dirty="0" smtClean="0"/>
              <a:t>could promote spending on a wider array of activities</a:t>
            </a:r>
          </a:p>
          <a:p>
            <a:r>
              <a:rPr lang="en-US" dirty="0" smtClean="0"/>
              <a:t>Title I </a:t>
            </a:r>
            <a:r>
              <a:rPr lang="en-US" dirty="0"/>
              <a:t>p</a:t>
            </a:r>
            <a:r>
              <a:rPr lang="en-US" dirty="0" smtClean="0"/>
              <a:t>rograms can use methods and instructional strategies that strengthen the academic program in the school, and increase the amount and quality of learning time, and help provide an enriched and accelerated curriculum </a:t>
            </a:r>
            <a:r>
              <a:rPr lang="en-US" sz="1700" dirty="0">
                <a:solidFill>
                  <a:prstClr val="black"/>
                </a:solidFill>
              </a:rPr>
              <a:t>(1114(b)(7)(A</a:t>
            </a:r>
            <a:r>
              <a:rPr lang="en-US" sz="1700" dirty="0" smtClean="0">
                <a:solidFill>
                  <a:prstClr val="black"/>
                </a:solidFill>
              </a:rPr>
              <a:t>)(ii), 1115(b)(2)(B) </a:t>
            </a:r>
            <a:endParaRPr lang="en-US" dirty="0" smtClean="0"/>
          </a:p>
          <a:p>
            <a:r>
              <a:rPr lang="en-US" dirty="0" smtClean="0"/>
              <a:t>Title I can include activities to provide a well-rounded education </a:t>
            </a:r>
            <a:r>
              <a:rPr lang="en-US" sz="1700" dirty="0" smtClean="0"/>
              <a:t>(</a:t>
            </a:r>
            <a:r>
              <a:rPr lang="en-US" sz="1700" dirty="0" smtClean="0">
                <a:solidFill>
                  <a:prstClr val="black"/>
                </a:solidFill>
              </a:rPr>
              <a:t>1114(b</a:t>
            </a:r>
            <a:r>
              <a:rPr lang="en-US" sz="1700" dirty="0">
                <a:solidFill>
                  <a:prstClr val="black"/>
                </a:solidFill>
              </a:rPr>
              <a:t>)(</a:t>
            </a:r>
            <a:r>
              <a:rPr lang="en-US" sz="1700" dirty="0" smtClean="0">
                <a:solidFill>
                  <a:prstClr val="black"/>
                </a:solidFill>
              </a:rPr>
              <a:t>7)(A), 1115(b)(2)(A)) , </a:t>
            </a:r>
            <a:r>
              <a:rPr lang="en-US" dirty="0" smtClean="0">
                <a:solidFill>
                  <a:prstClr val="black"/>
                </a:solidFill>
              </a:rPr>
              <a:t>such as</a:t>
            </a:r>
            <a:r>
              <a:rPr lang="en-US" dirty="0" smtClean="0"/>
              <a:t>:</a:t>
            </a:r>
            <a:endParaRPr lang="en-US" dirty="0"/>
          </a:p>
          <a:p>
            <a:pPr lvl="1"/>
            <a:r>
              <a:rPr lang="en-US" dirty="0"/>
              <a:t>Non-instructional supports like counseling and mental health programs, mentoring services, behavioral </a:t>
            </a:r>
            <a:r>
              <a:rPr lang="en-US" dirty="0" smtClean="0"/>
              <a:t>supports and early intervening services, </a:t>
            </a:r>
            <a:r>
              <a:rPr lang="en-US" dirty="0"/>
              <a:t>etc</a:t>
            </a:r>
            <a:r>
              <a:rPr lang="en-US" dirty="0" smtClean="0"/>
              <a:t>.</a:t>
            </a:r>
            <a:r>
              <a:rPr lang="en-US" sz="1600" dirty="0" smtClean="0"/>
              <a:t>(1114(b</a:t>
            </a:r>
            <a:r>
              <a:rPr lang="en-US" sz="1600" dirty="0"/>
              <a:t>)(7</a:t>
            </a:r>
            <a:r>
              <a:rPr lang="en-US" sz="1600" dirty="0" smtClean="0"/>
              <a:t>)(I) and (II</a:t>
            </a:r>
            <a:r>
              <a:rPr lang="en-US" sz="1600" dirty="0" smtClean="0">
                <a:solidFill>
                  <a:prstClr val="black"/>
                </a:solidFill>
              </a:rPr>
              <a:t>I)), </a:t>
            </a:r>
            <a:r>
              <a:rPr lang="en-US" sz="1600" dirty="0" smtClean="0"/>
              <a:t>1115(b</a:t>
            </a:r>
            <a:r>
              <a:rPr lang="en-US" sz="1600" dirty="0"/>
              <a:t>)(2)(B)(ii) &amp; (e)(2</a:t>
            </a:r>
            <a:r>
              <a:rPr lang="en-US" sz="1600" dirty="0" smtClean="0"/>
              <a:t>))</a:t>
            </a:r>
            <a:endParaRPr lang="en-US" sz="1600" dirty="0"/>
          </a:p>
          <a:p>
            <a:endParaRPr lang="en-US" dirty="0"/>
          </a:p>
        </p:txBody>
      </p:sp>
    </p:spTree>
    <p:extLst>
      <p:ext uri="{BB962C8B-B14F-4D97-AF65-F5344CB8AC3E}">
        <p14:creationId xmlns:p14="http://schemas.microsoft.com/office/powerpoint/2010/main" val="1268412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fontScale="90000"/>
          </a:bodyPr>
          <a:lstStyle/>
          <a:p>
            <a:pPr algn="ctr"/>
            <a:r>
              <a:rPr lang="en-US" sz="3200" dirty="0"/>
              <a:t>ESSA Programs: </a:t>
            </a:r>
            <a:r>
              <a:rPr lang="en-US" sz="3200" dirty="0" smtClean="0"/>
              <a:t>Quick </a:t>
            </a:r>
            <a:r>
              <a:rPr lang="en-US" sz="3200" dirty="0"/>
              <a:t>Overview Title I, Part </a:t>
            </a:r>
            <a:r>
              <a:rPr lang="en-US" sz="3200" dirty="0" smtClean="0"/>
              <a:t>A</a:t>
            </a:r>
            <a:r>
              <a:rPr lang="en-US" sz="3200" dirty="0" smtClean="0">
                <a:solidFill>
                  <a:prstClr val="black"/>
                </a:solidFill>
              </a:rPr>
              <a:t/>
            </a:r>
            <a:br>
              <a:rPr lang="en-US" sz="3200" dirty="0" smtClean="0">
                <a:solidFill>
                  <a:prstClr val="black"/>
                </a:solidFill>
              </a:rPr>
            </a:br>
            <a:r>
              <a:rPr lang="en-US" sz="1600" dirty="0" smtClean="0">
                <a:solidFill>
                  <a:prstClr val="black"/>
                </a:solidFill>
              </a:rPr>
              <a:t>NOTE: Section 1114 is schoolwide, Section 1115 is targeted assistance</a:t>
            </a:r>
            <a:br>
              <a:rPr lang="en-US" sz="1600" dirty="0" smtClean="0">
                <a:solidFill>
                  <a:prstClr val="black"/>
                </a:solidFill>
              </a:rPr>
            </a:br>
            <a:r>
              <a:rPr lang="en-US" sz="2000" b="1" dirty="0" smtClean="0">
                <a:solidFill>
                  <a:prstClr val="black"/>
                </a:solidFill>
              </a:rPr>
              <a:t>(cont’d)</a:t>
            </a:r>
            <a:endParaRPr lang="en-US" sz="2000" b="1" dirty="0">
              <a:solidFill>
                <a:schemeClr val="tx1"/>
              </a:solidFill>
            </a:endParaRPr>
          </a:p>
        </p:txBody>
      </p:sp>
      <p:sp>
        <p:nvSpPr>
          <p:cNvPr id="3" name="Footer Placeholder 2"/>
          <p:cNvSpPr>
            <a:spLocks noGrp="1"/>
          </p:cNvSpPr>
          <p:nvPr>
            <p:ph type="ftr" sz="quarter" idx="11"/>
          </p:nvPr>
        </p:nvSpPr>
        <p:spPr/>
        <p:txBody>
          <a:bodyPr/>
          <a:lstStyle/>
          <a:p>
            <a:pPr>
              <a:defRPr/>
            </a:pPr>
            <a:r>
              <a:rPr lang="en-US" dirty="0" smtClean="0"/>
              <a:t>© 2016 • All Rights Reserved</a:t>
            </a:r>
            <a:endParaRPr lang="en-US" dirty="0"/>
          </a:p>
        </p:txBody>
      </p:sp>
      <p:sp>
        <p:nvSpPr>
          <p:cNvPr id="4" name="Slide Number Placeholder 3"/>
          <p:cNvSpPr>
            <a:spLocks noGrp="1"/>
          </p:cNvSpPr>
          <p:nvPr>
            <p:ph type="sldNum" sz="quarter" idx="12"/>
          </p:nvPr>
        </p:nvSpPr>
        <p:spPr/>
        <p:txBody>
          <a:bodyPr/>
          <a:lstStyle/>
          <a:p>
            <a:pPr>
              <a:defRPr/>
            </a:pPr>
            <a:fld id="{A06B3D59-FD0B-403E-AEA8-5E4FF84E9A06}" type="slidenum">
              <a:rPr lang="en-US" smtClean="0"/>
              <a:pPr>
                <a:defRPr/>
              </a:pPr>
              <a:t>8</a:t>
            </a:fld>
            <a:endParaRPr lang="en-US" dirty="0"/>
          </a:p>
        </p:txBody>
      </p:sp>
      <p:sp>
        <p:nvSpPr>
          <p:cNvPr id="5" name="Content Placeholder 4"/>
          <p:cNvSpPr>
            <a:spLocks noGrp="1"/>
          </p:cNvSpPr>
          <p:nvPr>
            <p:ph sz="quarter" idx="1"/>
          </p:nvPr>
        </p:nvSpPr>
        <p:spPr>
          <a:xfrm>
            <a:off x="152400" y="1219200"/>
            <a:ext cx="8763000" cy="4800600"/>
          </a:xfrm>
        </p:spPr>
        <p:txBody>
          <a:bodyPr>
            <a:normAutofit fontScale="92500" lnSpcReduction="10000"/>
          </a:bodyPr>
          <a:lstStyle/>
          <a:p>
            <a:pPr lvl="1"/>
            <a:r>
              <a:rPr lang="en-US" dirty="0"/>
              <a:t>Preparation and awareness of postsecondary opportunities, including career and technical education, AP/IB, dual enrollment opportunities </a:t>
            </a:r>
            <a:r>
              <a:rPr lang="en-US" sz="1600" dirty="0"/>
              <a:t>(for example, 1114(b)(7)(II), 1114(e), 1115(f), 1115(b)(2)(G)))</a:t>
            </a:r>
          </a:p>
          <a:p>
            <a:pPr lvl="1"/>
            <a:endParaRPr lang="en-US" dirty="0" smtClean="0"/>
          </a:p>
          <a:p>
            <a:pPr lvl="1"/>
            <a:r>
              <a:rPr lang="en-US" dirty="0" smtClean="0"/>
              <a:t>Teacher/workforce needs– such as PD and other activities for teachers/school personnel that improve instruction and recruit and retain effective teachers  </a:t>
            </a:r>
            <a:r>
              <a:rPr lang="en-US" sz="1600" dirty="0" smtClean="0"/>
              <a:t>(1114(b</a:t>
            </a:r>
            <a:r>
              <a:rPr lang="en-US" sz="1600" dirty="0"/>
              <a:t>)(7</a:t>
            </a:r>
            <a:r>
              <a:rPr lang="en-US" sz="1600" dirty="0" smtClean="0"/>
              <a:t>)(IV), </a:t>
            </a:r>
            <a:r>
              <a:rPr lang="en-US" sz="1600" dirty="0"/>
              <a:t>1115(b)(2)(D))</a:t>
            </a:r>
            <a:r>
              <a:rPr lang="en-US" dirty="0"/>
              <a:t> </a:t>
            </a:r>
            <a:endParaRPr lang="en-US" dirty="0" smtClean="0"/>
          </a:p>
          <a:p>
            <a:pPr marL="320040" lvl="1" indent="0">
              <a:buNone/>
            </a:pPr>
            <a:endParaRPr lang="en-US" dirty="0" smtClean="0"/>
          </a:p>
          <a:p>
            <a:pPr lvl="1"/>
            <a:r>
              <a:rPr lang="en-US" dirty="0" smtClean="0"/>
              <a:t>Pre-school transition </a:t>
            </a:r>
            <a:r>
              <a:rPr lang="en-US" sz="1600" dirty="0" smtClean="0"/>
              <a:t>(</a:t>
            </a:r>
            <a:r>
              <a:rPr lang="en-US" sz="1600" dirty="0" smtClean="0">
                <a:solidFill>
                  <a:prstClr val="black"/>
                </a:solidFill>
              </a:rPr>
              <a:t>1114(b</a:t>
            </a:r>
            <a:r>
              <a:rPr lang="en-US" sz="1600" dirty="0">
                <a:solidFill>
                  <a:prstClr val="black"/>
                </a:solidFill>
              </a:rPr>
              <a:t>)(7</a:t>
            </a:r>
            <a:r>
              <a:rPr lang="en-US" sz="1600" dirty="0" smtClean="0">
                <a:solidFill>
                  <a:prstClr val="black"/>
                </a:solidFill>
              </a:rPr>
              <a:t>)(V), 1115(b)2(C))</a:t>
            </a:r>
            <a:r>
              <a:rPr lang="en-US" sz="1600" dirty="0" smtClean="0"/>
              <a:t> </a:t>
            </a:r>
          </a:p>
          <a:p>
            <a:pPr lvl="1"/>
            <a:endParaRPr lang="en-US" sz="1600" dirty="0"/>
          </a:p>
          <a:p>
            <a:pPr marL="0" indent="0">
              <a:buNone/>
            </a:pPr>
            <a:r>
              <a:rPr lang="en-US" sz="2400" dirty="0" smtClean="0"/>
              <a:t>NOTE: Title I can be used on a wide variety of costs in addition to these costs, but adding this language to ESSA highlights Congress’s intention for Title I to be a funding source that is responsive to an individual school’s needs</a:t>
            </a:r>
            <a:endParaRPr lang="en-US" dirty="0"/>
          </a:p>
        </p:txBody>
      </p:sp>
    </p:spTree>
    <p:extLst>
      <p:ext uri="{BB962C8B-B14F-4D97-AF65-F5344CB8AC3E}">
        <p14:creationId xmlns:p14="http://schemas.microsoft.com/office/powerpoint/2010/main" val="2204730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ESSA, Accountability, </a:t>
            </a:r>
            <a:br>
              <a:rPr lang="en-US" dirty="0" smtClean="0"/>
            </a:br>
            <a:r>
              <a:rPr lang="en-US" dirty="0" smtClean="0"/>
              <a:t>and School Improvement</a:t>
            </a:r>
            <a:endParaRPr lang="en-US" dirty="0"/>
          </a:p>
        </p:txBody>
      </p:sp>
      <p:sp>
        <p:nvSpPr>
          <p:cNvPr id="3" name="Footer Placeholder 2"/>
          <p:cNvSpPr>
            <a:spLocks noGrp="1"/>
          </p:cNvSpPr>
          <p:nvPr>
            <p:ph type="ftr" sz="quarter" idx="11"/>
          </p:nvPr>
        </p:nvSpPr>
        <p:spPr/>
        <p:txBody>
          <a:bodyPr/>
          <a:lstStyle/>
          <a:p>
            <a:r>
              <a:rPr lang="en-US" smtClean="0"/>
              <a:t>© 2016 • All Rights Reserved</a:t>
            </a:r>
            <a:endParaRPr lang="en-US"/>
          </a:p>
        </p:txBody>
      </p:sp>
      <p:sp>
        <p:nvSpPr>
          <p:cNvPr id="4" name="Slide Number Placeholder 3"/>
          <p:cNvSpPr>
            <a:spLocks noGrp="1"/>
          </p:cNvSpPr>
          <p:nvPr>
            <p:ph type="sldNum" sz="quarter" idx="12"/>
          </p:nvPr>
        </p:nvSpPr>
        <p:spPr/>
        <p:txBody>
          <a:bodyPr/>
          <a:lstStyle/>
          <a:p>
            <a:fld id="{4AAAA3A0-5995-4FEB-AC91-7B025F219469}" type="slidenum">
              <a:rPr lang="en-US" smtClean="0"/>
              <a:t>9</a:t>
            </a:fld>
            <a:endParaRPr lang="en-US"/>
          </a:p>
        </p:txBody>
      </p:sp>
      <p:sp>
        <p:nvSpPr>
          <p:cNvPr id="5" name="Content Placeholder 4"/>
          <p:cNvSpPr>
            <a:spLocks noGrp="1"/>
          </p:cNvSpPr>
          <p:nvPr>
            <p:ph sz="quarter" idx="1"/>
          </p:nvPr>
        </p:nvSpPr>
        <p:spPr>
          <a:xfrm>
            <a:off x="304800" y="1600200"/>
            <a:ext cx="8382000" cy="4419600"/>
          </a:xfrm>
        </p:spPr>
        <p:txBody>
          <a:bodyPr>
            <a:normAutofit lnSpcReduction="10000"/>
          </a:bodyPr>
          <a:lstStyle/>
          <a:p>
            <a:r>
              <a:rPr lang="en-US" dirty="0"/>
              <a:t>States must develop accountability systems to differentiate schools based on:</a:t>
            </a:r>
          </a:p>
          <a:p>
            <a:pPr lvl="1"/>
            <a:r>
              <a:rPr lang="en-US" dirty="0"/>
              <a:t>Student achievement on the state assessment,</a:t>
            </a:r>
          </a:p>
          <a:p>
            <a:pPr lvl="1"/>
            <a:r>
              <a:rPr lang="en-US" dirty="0"/>
              <a:t>Academic progress, such as student growth on the state assessment (for elementary and middle schools),</a:t>
            </a:r>
          </a:p>
          <a:p>
            <a:pPr lvl="1"/>
            <a:r>
              <a:rPr lang="en-US" dirty="0"/>
              <a:t>High school graduation rates,</a:t>
            </a:r>
          </a:p>
          <a:p>
            <a:pPr lvl="1"/>
            <a:r>
              <a:rPr lang="en-US" dirty="0"/>
              <a:t>Progress in achieving English language proficiency, and</a:t>
            </a:r>
          </a:p>
          <a:p>
            <a:pPr lvl="1"/>
            <a:r>
              <a:rPr lang="en-US" dirty="0"/>
              <a:t>An indicator of school quality, such as student engagement, educator engagement, access to advanced coursework, postsecondary readiness, or school climate.</a:t>
            </a:r>
          </a:p>
          <a:p>
            <a:endParaRPr lang="en-US" dirty="0"/>
          </a:p>
        </p:txBody>
      </p:sp>
    </p:spTree>
    <p:extLst>
      <p:ext uri="{BB962C8B-B14F-4D97-AF65-F5344CB8AC3E}">
        <p14:creationId xmlns:p14="http://schemas.microsoft.com/office/powerpoint/2010/main" val="1411560690"/>
      </p:ext>
    </p:extLst>
  </p:cSld>
  <p:clrMapOvr>
    <a:masterClrMapping/>
  </p:clrMapOvr>
</p:sld>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CSSO">
  <a:themeElements>
    <a:clrScheme name="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fontScheme name="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fontScheme name="1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fontScheme name="2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CC0000"/>
      </a:hlink>
      <a:folHlink>
        <a:srgbClr val="99CC00"/>
      </a:folHlink>
    </a:clrScheme>
    <a:fontScheme name="3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
      <a:dk1>
        <a:srgbClr val="000000"/>
      </a:dk1>
      <a:lt1>
        <a:srgbClr val="FFFFFF"/>
      </a:lt1>
      <a:dk2>
        <a:srgbClr val="FFFFFF"/>
      </a:dk2>
      <a:lt2>
        <a:srgbClr val="808080"/>
      </a:lt2>
      <a:accent1>
        <a:srgbClr val="BBE0E3"/>
      </a:accent1>
      <a:accent2>
        <a:srgbClr val="006B6E"/>
      </a:accent2>
      <a:accent3>
        <a:srgbClr val="FFFFFF"/>
      </a:accent3>
      <a:accent4>
        <a:srgbClr val="000000"/>
      </a:accent4>
      <a:accent5>
        <a:srgbClr val="DAEDEF"/>
      </a:accent5>
      <a:accent6>
        <a:srgbClr val="006063"/>
      </a:accent6>
      <a:hlink>
        <a:srgbClr val="CC0000"/>
      </a:hlink>
      <a:folHlink>
        <a:srgbClr val="99CC00"/>
      </a:folHlink>
    </a:clrScheme>
    <a:fontScheme name="4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
      <a:dk1>
        <a:srgbClr val="000000"/>
      </a:dk1>
      <a:lt1>
        <a:srgbClr val="FFFFFF"/>
      </a:lt1>
      <a:dk2>
        <a:srgbClr val="FFFFFF"/>
      </a:dk2>
      <a:lt2>
        <a:srgbClr val="808080"/>
      </a:lt2>
      <a:accent1>
        <a:srgbClr val="BBE0E3"/>
      </a:accent1>
      <a:accent2>
        <a:srgbClr val="7D6A55"/>
      </a:accent2>
      <a:accent3>
        <a:srgbClr val="FFFFFF"/>
      </a:accent3>
      <a:accent4>
        <a:srgbClr val="000000"/>
      </a:accent4>
      <a:accent5>
        <a:srgbClr val="DAEDEF"/>
      </a:accent5>
      <a:accent6>
        <a:srgbClr val="715F4C"/>
      </a:accent6>
      <a:hlink>
        <a:srgbClr val="CC0000"/>
      </a:hlink>
      <a:folHlink>
        <a:srgbClr val="99CC00"/>
      </a:folHlink>
    </a:clrScheme>
    <a:fontScheme name="5_Custom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FFFFFF"/>
        </a:dk2>
        <a:lt2>
          <a:srgbClr val="808080"/>
        </a:lt2>
        <a:accent1>
          <a:srgbClr val="BBE0E3"/>
        </a:accent1>
        <a:accent2>
          <a:srgbClr val="4B056B"/>
        </a:accent2>
        <a:accent3>
          <a:srgbClr val="FFFFFF"/>
        </a:accent3>
        <a:accent4>
          <a:srgbClr val="000000"/>
        </a:accent4>
        <a:accent5>
          <a:srgbClr val="DAEDEF"/>
        </a:accent5>
        <a:accent6>
          <a:srgbClr val="43046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FFFFFF"/>
        </a:dk2>
        <a:lt2>
          <a:srgbClr val="808080"/>
        </a:lt2>
        <a:accent1>
          <a:srgbClr val="BBE0E3"/>
        </a:accent1>
        <a:accent2>
          <a:srgbClr val="FF6600"/>
        </a:accent2>
        <a:accent3>
          <a:srgbClr val="FFFFFF"/>
        </a:accent3>
        <a:accent4>
          <a:srgbClr val="000000"/>
        </a:accent4>
        <a:accent5>
          <a:srgbClr val="DAEDEF"/>
        </a:accent5>
        <a:accent6>
          <a:srgbClr val="E75C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15">
        <a:dk1>
          <a:srgbClr val="000000"/>
        </a:dk1>
        <a:lt1>
          <a:srgbClr val="FFFFFF"/>
        </a:lt1>
        <a:dk2>
          <a:srgbClr val="FFFFFF"/>
        </a:dk2>
        <a:lt2>
          <a:srgbClr val="808080"/>
        </a:lt2>
        <a:accent1>
          <a:srgbClr val="BBE0E3"/>
        </a:accent1>
        <a:accent2>
          <a:srgbClr val="BA2334"/>
        </a:accent2>
        <a:accent3>
          <a:srgbClr val="FFFFFF"/>
        </a:accent3>
        <a:accent4>
          <a:srgbClr val="000000"/>
        </a:accent4>
        <a:accent5>
          <a:srgbClr val="DAEDEF"/>
        </a:accent5>
        <a:accent6>
          <a:srgbClr val="A81F2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Equ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3_Custom Design 16">
    <a:dk1>
      <a:srgbClr val="000000"/>
    </a:dk1>
    <a:lt1>
      <a:srgbClr val="FFFFFF"/>
    </a:lt1>
    <a:dk2>
      <a:srgbClr val="FFFFFF"/>
    </a:dk2>
    <a:lt2>
      <a:srgbClr val="808080"/>
    </a:lt2>
    <a:accent1>
      <a:srgbClr val="BBE0E3"/>
    </a:accent1>
    <a:accent2>
      <a:srgbClr val="008BB0"/>
    </a:accent2>
    <a:accent3>
      <a:srgbClr val="FFFFFF"/>
    </a:accent3>
    <a:accent4>
      <a:srgbClr val="000000"/>
    </a:accent4>
    <a:accent5>
      <a:srgbClr val="DAEDEF"/>
    </a:accent5>
    <a:accent6>
      <a:srgbClr val="007D9F"/>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FFFFFF"/>
    </a:dk2>
    <a:lt2>
      <a:srgbClr val="808080"/>
    </a:lt2>
    <a:accent1>
      <a:srgbClr val="BBE0E3"/>
    </a:accent1>
    <a:accent2>
      <a:srgbClr val="006B6E"/>
    </a:accent2>
    <a:accent3>
      <a:srgbClr val="FFFFFF"/>
    </a:accent3>
    <a:accent4>
      <a:srgbClr val="000000"/>
    </a:accent4>
    <a:accent5>
      <a:srgbClr val="DAEDEF"/>
    </a:accent5>
    <a:accent6>
      <a:srgbClr val="006063"/>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age_x0020_Group xmlns="8dbbd17f-811b-47d4-a864-375bfe9777a3" xsi:nil="true"/>
    <Page_x0020_SubHeader xmlns="8dbbd17f-811b-47d4-a864-375bfe9777a3" xsi:nil="true"/>
    <PublishingExpirationDate xmlns="http://schemas.microsoft.com/sharepoint/v3" xsi:nil="true"/>
    <PublishingStartDate xmlns="http://schemas.microsoft.com/sharepoint/v3" xsi:nil="true"/>
    <Page xmlns="8dbbd17f-811b-47d4-a864-375bfe9777a3" xsi:nil="true"/>
    <Date xmlns="8dbbd17f-811b-47d4-a864-375bfe9777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A2BE4F87262645ABAA25C7F58292F1" ma:contentTypeVersion="5" ma:contentTypeDescription="Create a new document." ma:contentTypeScope="" ma:versionID="c6eefc3ab9c58fecd4173aae0aba44f4">
  <xsd:schema xmlns:xsd="http://www.w3.org/2001/XMLSchema" xmlns:xs="http://www.w3.org/2001/XMLSchema" xmlns:p="http://schemas.microsoft.com/office/2006/metadata/properties" xmlns:ns1="http://schemas.microsoft.com/sharepoint/v3" xmlns:ns2="1d496aed-39d0-4758-b3cf-4e4773287716" xmlns:ns3="8dbbd17f-811b-47d4-a864-375bfe9777a3" targetNamespace="http://schemas.microsoft.com/office/2006/metadata/properties" ma:root="true" ma:fieldsID="5f393b854ea7821607682a0f21d07273" ns1:_="" ns2:_="" ns3:_="">
    <xsd:import namespace="http://schemas.microsoft.com/sharepoint/v3"/>
    <xsd:import namespace="1d496aed-39d0-4758-b3cf-4e4773287716"/>
    <xsd:import namespace="8dbbd17f-811b-47d4-a864-375bfe9777a3"/>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_x0020_Group" minOccurs="0"/>
                <xsd:element ref="ns3:Page" minOccurs="0"/>
                <xsd:element ref="ns3:Page_x0020_SubHeader"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dbbd17f-811b-47d4-a864-375bfe9777a3" elementFormDefault="qualified">
    <xsd:import namespace="http://schemas.microsoft.com/office/2006/documentManagement/types"/>
    <xsd:import namespace="http://schemas.microsoft.com/office/infopath/2007/PartnerControls"/>
    <xsd:element name="Page_x0020_Group" ma:index="12" nillable="true" ma:displayName="Page Group" ma:list="{3369e82d-4d80-4f4b-ace1-2b831ace3e84}" ma:internalName="Page_x0020_Group" ma:showField="Title" ma:web="c9d2b927-7ae7-4eec-8be3-04f354ea0765">
      <xsd:simpleType>
        <xsd:restriction base="dms:Lookup"/>
      </xsd:simpleType>
    </xsd:element>
    <xsd:element name="Page" ma:index="13" nillable="true" ma:displayName="Page" ma:list="{3369e82d-4d80-4f4b-ace1-2b831ace3e84}" ma:internalName="Page" ma:web="c9d2b927-7ae7-4eec-8be3-04f354ea0765">
      <xsd:simpleType>
        <xsd:restriction base="dms:Lookup"/>
      </xsd:simpleType>
    </xsd:element>
    <xsd:element name="Page_x0020_SubHeader" ma:index="14" nillable="true" ma:displayName="Page SubHeader" ma:internalName="Page_x0020_SubHeader">
      <xsd:simpleType>
        <xsd:restriction base="dms:Text"/>
      </xsd:simpleType>
    </xsd:element>
    <xsd:element name="Date" ma:index="15"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6B459B-585E-46DA-AD1D-C4B681443E6D}"/>
</file>

<file path=customXml/itemProps2.xml><?xml version="1.0" encoding="utf-8"?>
<ds:datastoreItem xmlns:ds="http://schemas.openxmlformats.org/officeDocument/2006/customXml" ds:itemID="{044D30FE-210A-4013-BA98-DA2720CB9819}"/>
</file>

<file path=customXml/itemProps3.xml><?xml version="1.0" encoding="utf-8"?>
<ds:datastoreItem xmlns:ds="http://schemas.openxmlformats.org/officeDocument/2006/customXml" ds:itemID="{F53A040D-0706-4179-AA5C-9F86883EED8D}"/>
</file>

<file path=docProps/app.xml><?xml version="1.0" encoding="utf-8"?>
<Properties xmlns="http://schemas.openxmlformats.org/officeDocument/2006/extended-properties" xmlns:vt="http://schemas.openxmlformats.org/officeDocument/2006/docPropsVTypes">
  <Template>CCSSO</Template>
  <TotalTime>0</TotalTime>
  <Words>3020</Words>
  <Application>Microsoft Office PowerPoint</Application>
  <PresentationFormat>On-screen Show (4:3)</PresentationFormat>
  <Paragraphs>316</Paragraphs>
  <Slides>28</Slides>
  <Notes>20</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28</vt:i4>
      </vt:variant>
    </vt:vector>
  </HeadingPairs>
  <TitlesOfParts>
    <vt:vector size="43" baseType="lpstr">
      <vt:lpstr>ＭＳ Ｐゴシック</vt:lpstr>
      <vt:lpstr>Arial</vt:lpstr>
      <vt:lpstr>Arial Black</vt:lpstr>
      <vt:lpstr>Calibri</vt:lpstr>
      <vt:lpstr>Franklin Gothic Book</vt:lpstr>
      <vt:lpstr>Perpetua</vt:lpstr>
      <vt:lpstr>Wingdings</vt:lpstr>
      <vt:lpstr>Wingdings 2</vt:lpstr>
      <vt:lpstr>CCSSO</vt:lpstr>
      <vt:lpstr>1_Custom Design</vt:lpstr>
      <vt:lpstr>2_Custom Design</vt:lpstr>
      <vt:lpstr>3_Custom Design</vt:lpstr>
      <vt:lpstr>4_Custom Design</vt:lpstr>
      <vt:lpstr>5_Custom Design</vt:lpstr>
      <vt:lpstr>Equity</vt:lpstr>
      <vt:lpstr>GADOE Federal Programs to Support School Improvement Committee: Opportunities under ESSA September 19, 2016</vt:lpstr>
      <vt:lpstr>Agenda</vt:lpstr>
      <vt:lpstr>Timelines</vt:lpstr>
      <vt:lpstr>How Funds Flow in State-Administered ESEA Programs</vt:lpstr>
      <vt:lpstr>ESSA Programs:  Quick Overview Title I, Part A</vt:lpstr>
      <vt:lpstr>ESSA Programs:  Quick Overview Title I, Part A</vt:lpstr>
      <vt:lpstr>ESSA Programs: Quick Overview Title I, Part A NOTE: Section 1114 is schoolwide, Section 1115 is targeted assistance</vt:lpstr>
      <vt:lpstr>ESSA Programs: Quick Overview Title I, Part A NOTE: Section 1114 is schoolwide, Section 1115 is targeted assistance (cont’d)</vt:lpstr>
      <vt:lpstr>ESSA, Accountability,  and School Improvement</vt:lpstr>
      <vt:lpstr>ESSA, Accountability,  and School Improvement (cont’d)</vt:lpstr>
      <vt:lpstr>Comprehensive Support and Improvement Schools (CSI schools)</vt:lpstr>
      <vt:lpstr>Targeted Support and Improvement Schools (TSI schools)</vt:lpstr>
      <vt:lpstr>School Improvement Spending and Programmatic Changes</vt:lpstr>
      <vt:lpstr>Definition of Evidence-Based (Sec. 8101(21))</vt:lpstr>
      <vt:lpstr>Other Title I Spending Changes</vt:lpstr>
      <vt:lpstr>Other Title I Spending Changes (cont’d)</vt:lpstr>
      <vt:lpstr>Other Title I Spending Changes (cont’d)</vt:lpstr>
      <vt:lpstr>ESSA Programs:  Quick Overview Title II, Part A</vt:lpstr>
      <vt:lpstr>Title II Formula Changes</vt:lpstr>
      <vt:lpstr>Title II Spending Changes</vt:lpstr>
      <vt:lpstr>Title IV, Part A, Subpart I: *New Program*</vt:lpstr>
      <vt:lpstr>Common Disconnects between Policy and Practice under NCLB at both the SEA and LEA level </vt:lpstr>
      <vt:lpstr>Opportunity</vt:lpstr>
      <vt:lpstr>Opportunity</vt:lpstr>
      <vt:lpstr>Activity-Based Guidance Example: Addressing Chronic Absenteeism</vt:lpstr>
      <vt:lpstr>Activity-Based Guidance Example: Addressing Chronic Absenteeism (cont’d)</vt:lpstr>
      <vt:lpstr>ESSA Resources</vt:lpstr>
      <vt:lpstr>Disclaimer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2013-10-04T20:46:26Z</dcterms:created>
  <dcterms:modified xsi:type="dcterms:W3CDTF">2016-09-21T17:50:36Z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0x010100E5A2BE4F87262645ABAA25C7F58292F1</vt:lpwstr>
  </property>
</Properties>
</file>